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6" r:id="rId3"/>
    <p:sldId id="340" r:id="rId4"/>
    <p:sldId id="341" r:id="rId5"/>
    <p:sldId id="337" r:id="rId6"/>
    <p:sldId id="327" r:id="rId7"/>
    <p:sldId id="257" r:id="rId8"/>
    <p:sldId id="339" r:id="rId9"/>
    <p:sldId id="277" r:id="rId10"/>
    <p:sldId id="279" r:id="rId11"/>
    <p:sldId id="328" r:id="rId12"/>
    <p:sldId id="299" r:id="rId13"/>
    <p:sldId id="276" r:id="rId14"/>
    <p:sldId id="342" r:id="rId15"/>
    <p:sldId id="335" r:id="rId16"/>
    <p:sldId id="270" r:id="rId17"/>
    <p:sldId id="346" r:id="rId18"/>
    <p:sldId id="285" r:id="rId19"/>
    <p:sldId id="347" r:id="rId20"/>
    <p:sldId id="348" r:id="rId21"/>
    <p:sldId id="343" r:id="rId22"/>
    <p:sldId id="344" r:id="rId23"/>
    <p:sldId id="345" r:id="rId24"/>
    <p:sldId id="349" r:id="rId25"/>
    <p:sldId id="350" r:id="rId26"/>
    <p:sldId id="351" r:id="rId27"/>
    <p:sldId id="352" r:id="rId28"/>
    <p:sldId id="353" r:id="rId29"/>
    <p:sldId id="354" r:id="rId30"/>
    <p:sldId id="355" r:id="rId31"/>
    <p:sldId id="357" r:id="rId32"/>
    <p:sldId id="356" r:id="rId33"/>
    <p:sldId id="297" r:id="rId34"/>
    <p:sldId id="359" r:id="rId35"/>
    <p:sldId id="361" r:id="rId36"/>
    <p:sldId id="331" r:id="rId37"/>
    <p:sldId id="334" r:id="rId38"/>
    <p:sldId id="362" r:id="rId39"/>
    <p:sldId id="271" r:id="rId40"/>
    <p:sldId id="363" r:id="rId41"/>
    <p:sldId id="364" r:id="rId42"/>
    <p:sldId id="305" r:id="rId43"/>
    <p:sldId id="307" r:id="rId44"/>
    <p:sldId id="317" r:id="rId45"/>
    <p:sldId id="325" r:id="rId46"/>
    <p:sldId id="326" r:id="rId47"/>
    <p:sldId id="38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D2"/>
    <a:srgbClr val="D411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7" autoAdjust="0"/>
    <p:restoredTop sz="87063" autoAdjust="0"/>
  </p:normalViewPr>
  <p:slideViewPr>
    <p:cSldViewPr snapToGrid="0" snapToObjects="1">
      <p:cViewPr varScale="1">
        <p:scale>
          <a:sx n="80" d="100"/>
          <a:sy n="80" d="100"/>
        </p:scale>
        <p:origin x="153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Gill Sans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Gill Sans Light"/>
              </a:defRPr>
            </a:lvl1pPr>
          </a:lstStyle>
          <a:p>
            <a:fld id="{6F21F96B-56B4-6E4D-BEEF-1D43A6B2CAC3}" type="datetimeFigureOut">
              <a:rPr lang="en-US" smtClean="0"/>
              <a:pPr/>
              <a:t>5/8/2016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Gill Sans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Gill Sans Light"/>
              </a:defRPr>
            </a:lvl1pPr>
          </a:lstStyle>
          <a:p>
            <a:fld id="{DA0A5FCD-708E-FF48-915D-6F4012FE4DE9}" type="slidenum">
              <a:rPr lang="en-US" smtClean="0"/>
              <a:pPr/>
              <a:t>‹#›</a:t>
            </a:fld>
            <a:endParaRPr lang="en-US" dirty="0"/>
          </a:p>
        </p:txBody>
      </p:sp>
    </p:spTree>
    <p:extLst>
      <p:ext uri="{BB962C8B-B14F-4D97-AF65-F5344CB8AC3E}">
        <p14:creationId xmlns:p14="http://schemas.microsoft.com/office/powerpoint/2010/main" val="4696861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Gill Sans Light"/>
        <a:ea typeface="+mn-ea"/>
        <a:cs typeface="+mn-cs"/>
      </a:defRPr>
    </a:lvl1pPr>
    <a:lvl2pPr marL="457200" algn="l" defTabSz="457200" rtl="0" eaLnBrk="1" latinLnBrk="0" hangingPunct="1">
      <a:defRPr sz="1200" kern="1200">
        <a:solidFill>
          <a:schemeClr val="tx1"/>
        </a:solidFill>
        <a:latin typeface="Gill Sans Light"/>
        <a:ea typeface="+mn-ea"/>
        <a:cs typeface="+mn-cs"/>
      </a:defRPr>
    </a:lvl2pPr>
    <a:lvl3pPr marL="914400" algn="l" defTabSz="457200" rtl="0" eaLnBrk="1" latinLnBrk="0" hangingPunct="1">
      <a:defRPr sz="1200" kern="1200">
        <a:solidFill>
          <a:schemeClr val="tx1"/>
        </a:solidFill>
        <a:latin typeface="Gill Sans Light"/>
        <a:ea typeface="+mn-ea"/>
        <a:cs typeface="+mn-cs"/>
      </a:defRPr>
    </a:lvl3pPr>
    <a:lvl4pPr marL="1371600" algn="l" defTabSz="457200" rtl="0" eaLnBrk="1" latinLnBrk="0" hangingPunct="1">
      <a:defRPr sz="1200" kern="1200">
        <a:solidFill>
          <a:schemeClr val="tx1"/>
        </a:solidFill>
        <a:latin typeface="Gill Sans Light"/>
        <a:ea typeface="+mn-ea"/>
        <a:cs typeface="+mn-cs"/>
      </a:defRPr>
    </a:lvl4pPr>
    <a:lvl5pPr marL="1828800" algn="l" defTabSz="457200" rtl="0" eaLnBrk="1" latinLnBrk="0" hangingPunct="1">
      <a:defRPr sz="1200" kern="1200">
        <a:solidFill>
          <a:schemeClr val="tx1"/>
        </a:solidFill>
        <a:latin typeface="Gill Sans Ligh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really get into this lecture, I want to spend a couple slides really defining WHAT a graph is for you guys. Here’s the components.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2</a:t>
            </a:fld>
            <a:endParaRPr lang="en-US" dirty="0"/>
          </a:p>
        </p:txBody>
      </p:sp>
    </p:spTree>
    <p:extLst>
      <p:ext uri="{BB962C8B-B14F-4D97-AF65-F5344CB8AC3E}">
        <p14:creationId xmlns:p14="http://schemas.microsoft.com/office/powerpoint/2010/main" val="269186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Paper you all have to</a:t>
            </a:r>
            <a:r>
              <a:rPr lang="en-US" baseline="0" dirty="0" smtClean="0"/>
              <a:t> read</a:t>
            </a:r>
          </a:p>
          <a:p>
            <a:r>
              <a:rPr lang="en-US" baseline="0" dirty="0" smtClean="0"/>
              <a:t>Basically, patch 4 cells at once</a:t>
            </a:r>
          </a:p>
          <a:p>
            <a:r>
              <a:rPr lang="en-US" baseline="0" dirty="0" smtClean="0"/>
              <a:t>Stimulate 1 neuron, assess the resultant peak of the EPSP in the putatively connected neuron</a:t>
            </a:r>
          </a:p>
          <a:p>
            <a:r>
              <a:rPr lang="en-US" baseline="0" dirty="0" smtClean="0"/>
              <a:t>Bottom-right corner is a graph (which we’ll get to) depicting directed connection weights based on EPSP peak</a:t>
            </a:r>
          </a:p>
          <a:p>
            <a:endParaRPr lang="en-US" baseline="0" dirty="0" smtClean="0"/>
          </a:p>
          <a:p>
            <a:r>
              <a:rPr lang="en-US" baseline="0" dirty="0" smtClean="0"/>
              <a:t>Effective connectivity is nice, but generally can only be done for a very small network</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11</a:t>
            </a:fld>
            <a:endParaRPr lang="en-US" dirty="0"/>
          </a:p>
        </p:txBody>
      </p:sp>
    </p:spTree>
    <p:extLst>
      <p:ext uri="{BB962C8B-B14F-4D97-AF65-F5344CB8AC3E}">
        <p14:creationId xmlns:p14="http://schemas.microsoft.com/office/powerpoint/2010/main" val="1296955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S1 during whisker</a:t>
            </a:r>
            <a:r>
              <a:rPr lang="en-US" baseline="0" dirty="0" smtClean="0"/>
              <a:t> stimulation</a:t>
            </a:r>
          </a:p>
          <a:p>
            <a:r>
              <a:rPr lang="en-US" baseline="0" dirty="0" smtClean="0"/>
              <a:t>Layer 4 barrel (i-cell)</a:t>
            </a:r>
            <a:endParaRPr lang="en-US" dirty="0" smtClean="0"/>
          </a:p>
          <a:p>
            <a:r>
              <a:rPr lang="en-US" dirty="0" smtClean="0"/>
              <a:t>VPM single unit</a:t>
            </a:r>
            <a:r>
              <a:rPr lang="en-US" baseline="0" dirty="0" smtClean="0"/>
              <a:t> (e-cell)</a:t>
            </a:r>
          </a:p>
          <a:p>
            <a:r>
              <a:rPr lang="en-US" baseline="0" dirty="0" smtClean="0"/>
              <a:t>aPSP = average post-synaptic potential</a:t>
            </a:r>
          </a:p>
          <a:p>
            <a:endParaRPr lang="en-US" baseline="0" dirty="0" smtClean="0"/>
          </a:p>
          <a:p>
            <a:r>
              <a:rPr lang="en-US" baseline="0" dirty="0" smtClean="0"/>
              <a:t>STA of Vm before and after the spike. To get the lower trace in B, they shuffle their thalamus and cortex readings across trials. Subtraction in B (STA – stimulus-induced correlation) gets the red trace, i.e., aPSP.</a:t>
            </a:r>
          </a:p>
        </p:txBody>
      </p:sp>
      <p:sp>
        <p:nvSpPr>
          <p:cNvPr id="4" name="Slide Number Placeholder 3"/>
          <p:cNvSpPr>
            <a:spLocks noGrp="1"/>
          </p:cNvSpPr>
          <p:nvPr>
            <p:ph type="sldNum" sz="quarter" idx="10"/>
          </p:nvPr>
        </p:nvSpPr>
        <p:spPr/>
        <p:txBody>
          <a:bodyPr/>
          <a:lstStyle/>
          <a:p>
            <a:fld id="{DA0A5FCD-708E-FF48-915D-6F4012FE4DE9}" type="slidenum">
              <a:rPr lang="en-US" smtClean="0"/>
              <a:pPr/>
              <a:t>12</a:t>
            </a:fld>
            <a:endParaRPr lang="en-US" dirty="0"/>
          </a:p>
        </p:txBody>
      </p:sp>
    </p:spTree>
    <p:extLst>
      <p:ext uri="{BB962C8B-B14F-4D97-AF65-F5344CB8AC3E}">
        <p14:creationId xmlns:p14="http://schemas.microsoft.com/office/powerpoint/2010/main" val="610440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(b) is demeaned PSTH</a:t>
            </a:r>
            <a:endParaRPr lang="en-US" baseline="0" dirty="0" smtClean="0"/>
          </a:p>
        </p:txBody>
      </p:sp>
      <p:sp>
        <p:nvSpPr>
          <p:cNvPr id="4" name="Slide Number Placeholder 3"/>
          <p:cNvSpPr>
            <a:spLocks noGrp="1"/>
          </p:cNvSpPr>
          <p:nvPr>
            <p:ph type="sldNum" sz="quarter" idx="10"/>
          </p:nvPr>
        </p:nvSpPr>
        <p:spPr/>
        <p:txBody>
          <a:bodyPr/>
          <a:lstStyle/>
          <a:p>
            <a:fld id="{DA0A5FCD-708E-FF48-915D-6F4012FE4DE9}" type="slidenum">
              <a:rPr lang="en-US" smtClean="0"/>
              <a:pPr/>
              <a:t>13</a:t>
            </a:fld>
            <a:endParaRPr lang="en-US" dirty="0"/>
          </a:p>
        </p:txBody>
      </p:sp>
    </p:spTree>
    <p:extLst>
      <p:ext uri="{BB962C8B-B14F-4D97-AF65-F5344CB8AC3E}">
        <p14:creationId xmlns:p14="http://schemas.microsoft.com/office/powerpoint/2010/main" val="343571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Connectivity matrix based on gap junction work in</a:t>
            </a:r>
            <a:r>
              <a:rPr lang="en-US" baseline="0" dirty="0" smtClean="0"/>
              <a:t> C elegans</a:t>
            </a:r>
          </a:p>
          <a:p>
            <a:r>
              <a:rPr lang="en-US" dirty="0" smtClean="0"/>
              <a:t>Colors</a:t>
            </a:r>
            <a:r>
              <a:rPr lang="en-US" baseline="0" dirty="0" smtClean="0"/>
              <a:t> = excitatory/inhibitory, also larger symbols = more junction sites</a:t>
            </a:r>
          </a:p>
          <a:p>
            <a:r>
              <a:rPr lang="en-US" dirty="0" smtClean="0"/>
              <a:t>What type of graph is this? (weighted and directed)</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15</a:t>
            </a:fld>
            <a:endParaRPr lang="en-US" dirty="0"/>
          </a:p>
        </p:txBody>
      </p:sp>
    </p:spTree>
    <p:extLst>
      <p:ext uri="{BB962C8B-B14F-4D97-AF65-F5344CB8AC3E}">
        <p14:creationId xmlns:p14="http://schemas.microsoft.com/office/powerpoint/2010/main" val="312621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16</a:t>
            </a:fld>
            <a:endParaRPr lang="en-US" dirty="0"/>
          </a:p>
        </p:txBody>
      </p:sp>
    </p:spTree>
    <p:extLst>
      <p:ext uri="{BB962C8B-B14F-4D97-AF65-F5344CB8AC3E}">
        <p14:creationId xmlns:p14="http://schemas.microsoft.com/office/powerpoint/2010/main" val="339703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18</a:t>
            </a:fld>
            <a:endParaRPr lang="en-US" dirty="0"/>
          </a:p>
        </p:txBody>
      </p:sp>
    </p:spTree>
    <p:extLst>
      <p:ext uri="{BB962C8B-B14F-4D97-AF65-F5344CB8AC3E}">
        <p14:creationId xmlns:p14="http://schemas.microsoft.com/office/powerpoint/2010/main" val="257644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graph is too large and you just want to analyze</a:t>
            </a:r>
            <a:r>
              <a:rPr lang="en-US" baseline="0" dirty="0" smtClean="0"/>
              <a:t> statistics of snippets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22</a:t>
            </a:fld>
            <a:endParaRPr lang="en-US" dirty="0"/>
          </a:p>
        </p:txBody>
      </p:sp>
    </p:spTree>
    <p:extLst>
      <p:ext uri="{BB962C8B-B14F-4D97-AF65-F5344CB8AC3E}">
        <p14:creationId xmlns:p14="http://schemas.microsoft.com/office/powerpoint/2010/main" val="3868692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23</a:t>
            </a:fld>
            <a:endParaRPr lang="en-US" dirty="0"/>
          </a:p>
        </p:txBody>
      </p:sp>
    </p:spTree>
    <p:extLst>
      <p:ext uri="{BB962C8B-B14F-4D97-AF65-F5344CB8AC3E}">
        <p14:creationId xmlns:p14="http://schemas.microsoft.com/office/powerpoint/2010/main" val="2749693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24</a:t>
            </a:fld>
            <a:endParaRPr lang="en-US" dirty="0"/>
          </a:p>
        </p:txBody>
      </p:sp>
    </p:spTree>
    <p:extLst>
      <p:ext uri="{BB962C8B-B14F-4D97-AF65-F5344CB8AC3E}">
        <p14:creationId xmlns:p14="http://schemas.microsoft.com/office/powerpoint/2010/main" val="698030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from the gap junction network in C elegans.</a:t>
            </a:r>
          </a:p>
          <a:p>
            <a:r>
              <a:rPr lang="en-US" baseline="0" dirty="0" smtClean="0"/>
              <a:t>Compares likelihood of motifs against some prior (in this case, random graph)</a:t>
            </a:r>
          </a:p>
        </p:txBody>
      </p:sp>
      <p:sp>
        <p:nvSpPr>
          <p:cNvPr id="4" name="Slide Number Placeholder 3"/>
          <p:cNvSpPr>
            <a:spLocks noGrp="1"/>
          </p:cNvSpPr>
          <p:nvPr>
            <p:ph type="sldNum" sz="quarter" idx="10"/>
          </p:nvPr>
        </p:nvSpPr>
        <p:spPr/>
        <p:txBody>
          <a:bodyPr/>
          <a:lstStyle/>
          <a:p>
            <a:fld id="{DA0A5FCD-708E-FF48-915D-6F4012FE4DE9}" type="slidenum">
              <a:rPr lang="en-US" smtClean="0"/>
              <a:pPr/>
              <a:t>25</a:t>
            </a:fld>
            <a:endParaRPr lang="en-US" dirty="0"/>
          </a:p>
        </p:txBody>
      </p:sp>
    </p:spTree>
    <p:extLst>
      <p:ext uri="{BB962C8B-B14F-4D97-AF65-F5344CB8AC3E}">
        <p14:creationId xmlns:p14="http://schemas.microsoft.com/office/powerpoint/2010/main" val="238774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the varying complexities (basic, directed, weighted). Note that complexity deals only with the edges</a:t>
            </a:r>
            <a:r>
              <a:rPr lang="en-US" baseline="0" dirty="0" smtClean="0"/>
              <a:t>; the nodes are of fixed complexity.</a:t>
            </a:r>
            <a:endParaRPr lang="en-US" i="1"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a:t>
            </a:fld>
            <a:endParaRPr lang="en-US" dirty="0"/>
          </a:p>
        </p:txBody>
      </p:sp>
    </p:spTree>
    <p:extLst>
      <p:ext uri="{BB962C8B-B14F-4D97-AF65-F5344CB8AC3E}">
        <p14:creationId xmlns:p14="http://schemas.microsoft.com/office/powerpoint/2010/main" val="119520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DYKE-</a:t>
            </a:r>
            <a:r>
              <a:rPr lang="en-US" dirty="0" err="1" smtClean="0"/>
              <a:t>stra</a:t>
            </a:r>
            <a:endParaRPr lang="en-US" dirty="0" smtClean="0"/>
          </a:p>
          <a:p>
            <a:r>
              <a:rPr lang="en-US" dirty="0" smtClean="0"/>
              <a:t>oh god it’s still horrible</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30</a:t>
            </a:fld>
            <a:endParaRPr lang="en-US" dirty="0"/>
          </a:p>
        </p:txBody>
      </p:sp>
    </p:spTree>
    <p:extLst>
      <p:ext uri="{BB962C8B-B14F-4D97-AF65-F5344CB8AC3E}">
        <p14:creationId xmlns:p14="http://schemas.microsoft.com/office/powerpoint/2010/main" val="2635490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33</a:t>
            </a:fld>
            <a:endParaRPr lang="en-US" dirty="0"/>
          </a:p>
        </p:txBody>
      </p:sp>
    </p:spTree>
    <p:extLst>
      <p:ext uri="{BB962C8B-B14F-4D97-AF65-F5344CB8AC3E}">
        <p14:creationId xmlns:p14="http://schemas.microsoft.com/office/powerpoint/2010/main" val="2300057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here: you get the</a:t>
            </a:r>
            <a:r>
              <a:rPr lang="en-US" baseline="0" dirty="0" smtClean="0"/>
              <a:t> path length of a random network without sacrificing the clustering of a regular network</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34</a:t>
            </a:fld>
            <a:endParaRPr lang="en-US" dirty="0"/>
          </a:p>
        </p:txBody>
      </p:sp>
    </p:spTree>
    <p:extLst>
      <p:ext uri="{BB962C8B-B14F-4D97-AF65-F5344CB8AC3E}">
        <p14:creationId xmlns:p14="http://schemas.microsoft.com/office/powerpoint/2010/main" val="211347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as you become more random, L drops off way faster than C</a:t>
            </a:r>
          </a:p>
          <a:p>
            <a:r>
              <a:rPr lang="en-US" dirty="0" smtClean="0"/>
              <a:t>Therefore, you</a:t>
            </a:r>
            <a:r>
              <a:rPr lang="en-US" baseline="0" dirty="0" smtClean="0"/>
              <a:t> have a “sweet spot” in which real networks reside</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35</a:t>
            </a:fld>
            <a:endParaRPr lang="en-US" dirty="0"/>
          </a:p>
        </p:txBody>
      </p:sp>
    </p:spTree>
    <p:extLst>
      <p:ext uri="{BB962C8B-B14F-4D97-AF65-F5344CB8AC3E}">
        <p14:creationId xmlns:p14="http://schemas.microsoft.com/office/powerpoint/2010/main" val="2742688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 columns L_actual and C_actual vs L_random and C_random. Real networks have both.</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36</a:t>
            </a:fld>
            <a:endParaRPr lang="en-US" dirty="0"/>
          </a:p>
        </p:txBody>
      </p:sp>
    </p:spTree>
    <p:extLst>
      <p:ext uri="{BB962C8B-B14F-4D97-AF65-F5344CB8AC3E}">
        <p14:creationId xmlns:p14="http://schemas.microsoft.com/office/powerpoint/2010/main" val="149409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Tree shrew</a:t>
            </a:r>
            <a:r>
              <a:rPr lang="en-US" baseline="0" dirty="0" smtClean="0"/>
              <a:t> V1</a:t>
            </a:r>
          </a:p>
          <a:p>
            <a:r>
              <a:rPr lang="en-US" baseline="0" dirty="0" smtClean="0"/>
              <a:t>Colors are orientation columns</a:t>
            </a:r>
          </a:p>
          <a:p>
            <a:r>
              <a:rPr lang="en-US" baseline="0" dirty="0" smtClean="0"/>
              <a:t>Black bits are all the neurons connected (ANATOMICALLY) to the white dots in these figures</a:t>
            </a:r>
          </a:p>
          <a:p>
            <a:r>
              <a:rPr lang="en-US" baseline="0" dirty="0" smtClean="0"/>
              <a:t>Note the preferential long-range connections to neurons of similar tuning, especially for the figure on the left</a:t>
            </a:r>
          </a:p>
          <a:p>
            <a:endParaRPr lang="en-US" baseline="0" dirty="0" smtClean="0"/>
          </a:p>
          <a:p>
            <a:r>
              <a:rPr lang="en-US" baseline="0" dirty="0" smtClean="0"/>
              <a:t>The point is that regular networks assume spatial proximity is ALL that dictates connectivity, whereas small-world networks add in randomness to simulate some latent variable unknown to our naïve priors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37</a:t>
            </a:fld>
            <a:endParaRPr lang="en-US" dirty="0"/>
          </a:p>
        </p:txBody>
      </p:sp>
    </p:spTree>
    <p:extLst>
      <p:ext uri="{BB962C8B-B14F-4D97-AF65-F5344CB8AC3E}">
        <p14:creationId xmlns:p14="http://schemas.microsoft.com/office/powerpoint/2010/main" val="26524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internet. Note the densities: those are hubs,</a:t>
            </a:r>
            <a:r>
              <a:rPr lang="en-US" baseline="0" dirty="0" smtClean="0"/>
              <a:t> i.e., high-degree nodes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39</a:t>
            </a:fld>
            <a:endParaRPr lang="en-US" dirty="0"/>
          </a:p>
        </p:txBody>
      </p:sp>
    </p:spTree>
    <p:extLst>
      <p:ext uri="{BB962C8B-B14F-4D97-AF65-F5344CB8AC3E}">
        <p14:creationId xmlns:p14="http://schemas.microsoft.com/office/powerpoint/2010/main" val="2553888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the binomial distribution.</a:t>
            </a:r>
          </a:p>
          <a:p>
            <a:endParaRPr lang="en-US" dirty="0" smtClean="0"/>
          </a:p>
          <a:p>
            <a:r>
              <a:rPr lang="en-US" dirty="0" smtClean="0"/>
              <a:t>In case you were wondering, a regular</a:t>
            </a:r>
            <a:r>
              <a:rPr lang="en-US" baseline="0" dirty="0" smtClean="0"/>
              <a:t> network degree distribution is just a discrete delta function.</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40</a:t>
            </a:fld>
            <a:endParaRPr lang="en-US" dirty="0"/>
          </a:p>
        </p:txBody>
      </p:sp>
    </p:spTree>
    <p:extLst>
      <p:ext uri="{BB962C8B-B14F-4D97-AF65-F5344CB8AC3E}">
        <p14:creationId xmlns:p14="http://schemas.microsoft.com/office/powerpoint/2010/main" val="406544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fast, exponential</a:t>
            </a:r>
            <a:r>
              <a:rPr lang="en-US" baseline="0" dirty="0" smtClean="0"/>
              <a:t> dropoff for highly connected nodes. Hubs are not common.</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41</a:t>
            </a:fld>
            <a:endParaRPr lang="en-US" dirty="0"/>
          </a:p>
        </p:txBody>
      </p:sp>
    </p:spTree>
    <p:extLst>
      <p:ext uri="{BB962C8B-B14F-4D97-AF65-F5344CB8AC3E}">
        <p14:creationId xmlns:p14="http://schemas.microsoft.com/office/powerpoint/2010/main" val="3507081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Actor power law – exponent 2.3 . WWW power lab – exponent 2.1 . Power Grid power law - ~ 4.</a:t>
            </a:r>
          </a:p>
          <a:p>
            <a:endParaRPr lang="en-US" dirty="0" smtClean="0"/>
          </a:p>
          <a:p>
            <a:r>
              <a:rPr lang="en-US" dirty="0" smtClean="0"/>
              <a:t>In case you needed more reason to hate random networks.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42</a:t>
            </a:fld>
            <a:endParaRPr lang="en-US" dirty="0"/>
          </a:p>
        </p:txBody>
      </p:sp>
    </p:spTree>
    <p:extLst>
      <p:ext uri="{BB962C8B-B14F-4D97-AF65-F5344CB8AC3E}">
        <p14:creationId xmlns:p14="http://schemas.microsoft.com/office/powerpoint/2010/main" val="4106402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here’s alternative ways to represent graphs in a manner amenable to MATLAB. </a:t>
            </a:r>
          </a:p>
          <a:p>
            <a:r>
              <a:rPr lang="en-US" dirty="0" smtClean="0"/>
              <a:t>Note that properties of graphs</a:t>
            </a:r>
            <a:r>
              <a:rPr lang="en-US" baseline="0" dirty="0" smtClean="0"/>
              <a:t> translate to properties of matrices (namely, symmetry and binariness)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a:t>
            </a:fld>
            <a:endParaRPr lang="en-US" dirty="0"/>
          </a:p>
        </p:txBody>
      </p:sp>
    </p:spTree>
    <p:extLst>
      <p:ext uri="{BB962C8B-B14F-4D97-AF65-F5344CB8AC3E}">
        <p14:creationId xmlns:p14="http://schemas.microsoft.com/office/powerpoint/2010/main" val="3688835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of “linear”</a:t>
            </a:r>
          </a:p>
          <a:p>
            <a:r>
              <a:rPr lang="en-US" dirty="0" smtClean="0"/>
              <a:t>Important</a:t>
            </a:r>
            <a:r>
              <a:rPr lang="en-US" baseline="0" dirty="0" smtClean="0"/>
              <a:t> in that it’s </a:t>
            </a:r>
            <a:r>
              <a:rPr lang="en-US" dirty="0" smtClean="0"/>
              <a:t>“not exponential”</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43</a:t>
            </a:fld>
            <a:endParaRPr lang="en-US" dirty="0"/>
          </a:p>
        </p:txBody>
      </p:sp>
    </p:spTree>
    <p:extLst>
      <p:ext uri="{BB962C8B-B14F-4D97-AF65-F5344CB8AC3E}">
        <p14:creationId xmlns:p14="http://schemas.microsoft.com/office/powerpoint/2010/main" val="3883219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plot:</a:t>
            </a:r>
            <a:r>
              <a:rPr lang="en-US" baseline="0" dirty="0" smtClean="0"/>
              <a:t> hard to see the hubs</a:t>
            </a:r>
          </a:p>
          <a:p>
            <a:r>
              <a:rPr lang="en-US" baseline="0" dirty="0" smtClean="0"/>
              <a:t>Right plot: log-log plot shows the hubs</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44</a:t>
            </a:fld>
            <a:endParaRPr lang="en-US" dirty="0"/>
          </a:p>
        </p:txBody>
      </p:sp>
    </p:spTree>
    <p:extLst>
      <p:ext uri="{BB962C8B-B14F-4D97-AF65-F5344CB8AC3E}">
        <p14:creationId xmlns:p14="http://schemas.microsoft.com/office/powerpoint/2010/main" val="2357098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degrees less</a:t>
            </a:r>
            <a:r>
              <a:rPr lang="en-US" baseline="0" dirty="0" smtClean="0"/>
              <a:t> likely than the power law approximation</a:t>
            </a:r>
          </a:p>
          <a:p>
            <a:r>
              <a:rPr lang="en-US" baseline="0" dirty="0" smtClean="0"/>
              <a:t>Seem to follow binomial approximation better for low </a:t>
            </a:r>
            <a:r>
              <a:rPr lang="en-US" i="1" baseline="0" dirty="0" smtClean="0"/>
              <a:t>k</a:t>
            </a:r>
          </a:p>
          <a:p>
            <a:r>
              <a:rPr lang="en-US" baseline="0" dirty="0" smtClean="0"/>
              <a:t>Thus, power law is only really good for explaining the likelihood of hub degrees</a:t>
            </a:r>
          </a:p>
          <a:p>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45</a:t>
            </a:fld>
            <a:endParaRPr lang="en-US" dirty="0"/>
          </a:p>
        </p:txBody>
      </p:sp>
    </p:spTree>
    <p:extLst>
      <p:ext uri="{BB962C8B-B14F-4D97-AF65-F5344CB8AC3E}">
        <p14:creationId xmlns:p14="http://schemas.microsoft.com/office/powerpoint/2010/main" val="4106402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in case you</a:t>
            </a:r>
            <a:r>
              <a:rPr lang="en-US" baseline="0" dirty="0" smtClean="0"/>
              <a:t> were tired of NON-neural examples, see here how C elegans shows the same sort of behavior</a:t>
            </a:r>
          </a:p>
          <a:p>
            <a:r>
              <a:rPr lang="en-US" baseline="0" dirty="0" smtClean="0"/>
              <a:t>Complete with both binomial low-k behavior and power law high-k behavior</a:t>
            </a:r>
          </a:p>
        </p:txBody>
      </p:sp>
      <p:sp>
        <p:nvSpPr>
          <p:cNvPr id="4" name="Slide Number Placeholder 3"/>
          <p:cNvSpPr>
            <a:spLocks noGrp="1"/>
          </p:cNvSpPr>
          <p:nvPr>
            <p:ph type="sldNum" sz="quarter" idx="10"/>
          </p:nvPr>
        </p:nvSpPr>
        <p:spPr/>
        <p:txBody>
          <a:bodyPr/>
          <a:lstStyle/>
          <a:p>
            <a:fld id="{DA0A5FCD-708E-FF48-915D-6F4012FE4DE9}" type="slidenum">
              <a:rPr lang="en-US" smtClean="0"/>
              <a:pPr/>
              <a:t>46</a:t>
            </a:fld>
            <a:endParaRPr lang="en-US" dirty="0"/>
          </a:p>
        </p:txBody>
      </p:sp>
    </p:spTree>
    <p:extLst>
      <p:ext uri="{BB962C8B-B14F-4D97-AF65-F5344CB8AC3E}">
        <p14:creationId xmlns:p14="http://schemas.microsoft.com/office/powerpoint/2010/main" val="326945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know what a graph is. Let’s step back. Why do</a:t>
            </a:r>
            <a:r>
              <a:rPr lang="en-US" baseline="0" dirty="0" smtClean="0"/>
              <a:t> we care?</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5</a:t>
            </a:fld>
            <a:endParaRPr lang="en-US" dirty="0"/>
          </a:p>
        </p:txBody>
      </p:sp>
    </p:spTree>
    <p:extLst>
      <p:ext uri="{BB962C8B-B14F-4D97-AF65-F5344CB8AC3E}">
        <p14:creationId xmlns:p14="http://schemas.microsoft.com/office/powerpoint/2010/main" val="1954363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far in the class, we have focused on methods that analyze neurons either as single units or as independently functioning units.</a:t>
            </a:r>
          </a:p>
          <a:p>
            <a:r>
              <a:rPr lang="en-US" baseline="0" dirty="0" smtClean="0"/>
              <a:t>STA reconstructed receptive fields for single neurons</a:t>
            </a:r>
          </a:p>
          <a:p>
            <a:r>
              <a:rPr lang="en-US" baseline="0" dirty="0" smtClean="0"/>
              <a:t>Information theory looked at per-neuron information and made some assumptions of independence to determine network information</a:t>
            </a:r>
          </a:p>
          <a:p>
            <a:r>
              <a:rPr lang="en-US" baseline="0" dirty="0" smtClean="0"/>
              <a:t>And in that context, we briefly touched on “noise correlations”, which are correlations arising from connectivity and which we lament for messing with our information metrics!</a:t>
            </a:r>
          </a:p>
          <a:p>
            <a:r>
              <a:rPr lang="en-US" baseline="0" dirty="0" smtClean="0"/>
              <a:t>HOWEVER</a:t>
            </a:r>
          </a:p>
        </p:txBody>
      </p:sp>
      <p:sp>
        <p:nvSpPr>
          <p:cNvPr id="4" name="Slide Number Placeholder 3"/>
          <p:cNvSpPr>
            <a:spLocks noGrp="1"/>
          </p:cNvSpPr>
          <p:nvPr>
            <p:ph type="sldNum" sz="quarter" idx="10"/>
          </p:nvPr>
        </p:nvSpPr>
        <p:spPr/>
        <p:txBody>
          <a:bodyPr/>
          <a:lstStyle/>
          <a:p>
            <a:fld id="{DA0A5FCD-708E-FF48-915D-6F4012FE4DE9}" type="slidenum">
              <a:rPr lang="en-US" smtClean="0"/>
              <a:pPr/>
              <a:t>6</a:t>
            </a:fld>
            <a:endParaRPr lang="en-US" dirty="0"/>
          </a:p>
        </p:txBody>
      </p:sp>
    </p:spTree>
    <p:extLst>
      <p:ext uri="{BB962C8B-B14F-4D97-AF65-F5344CB8AC3E}">
        <p14:creationId xmlns:p14="http://schemas.microsoft.com/office/powerpoint/2010/main" val="421857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0A5FCD-708E-FF48-915D-6F4012FE4DE9}" type="slidenum">
              <a:rPr lang="en-US" smtClean="0"/>
              <a:pPr/>
              <a:t>7</a:t>
            </a:fld>
            <a:endParaRPr lang="en-US" dirty="0"/>
          </a:p>
        </p:txBody>
      </p:sp>
    </p:spTree>
    <p:extLst>
      <p:ext uri="{BB962C8B-B14F-4D97-AF65-F5344CB8AC3E}">
        <p14:creationId xmlns:p14="http://schemas.microsoft.com/office/powerpoint/2010/main" val="421857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when we speak of “connected”, what do we mean by that? There’s three main ways we quantify connectivity:</a:t>
            </a:r>
          </a:p>
          <a:p>
            <a:r>
              <a:rPr lang="en-US" baseline="0" dirty="0" smtClean="0"/>
              <a:t>Anatomical: </a:t>
            </a:r>
            <a:r>
              <a:rPr lang="en-US" i="1" baseline="0" dirty="0" smtClean="0"/>
              <a:t>static, physical</a:t>
            </a:r>
            <a:r>
              <a:rPr lang="en-US" baseline="0" dirty="0" smtClean="0"/>
              <a:t> synapses</a:t>
            </a:r>
          </a:p>
          <a:p>
            <a:r>
              <a:rPr lang="en-US" baseline="0" dirty="0" smtClean="0"/>
              <a:t>Effective: </a:t>
            </a:r>
            <a:r>
              <a:rPr lang="en-US" i="1" baseline="0" dirty="0" smtClean="0"/>
              <a:t>mechanistic, causal relationship</a:t>
            </a:r>
            <a:r>
              <a:rPr lang="en-US" baseline="0" dirty="0" smtClean="0"/>
              <a:t> between unit activity (often via directly measured electrophysiological I/O properties)</a:t>
            </a:r>
          </a:p>
          <a:p>
            <a:r>
              <a:rPr lang="en-US" baseline="0" dirty="0" smtClean="0"/>
              <a:t>Functional: purely </a:t>
            </a:r>
            <a:r>
              <a:rPr lang="en-US" i="1" baseline="0" dirty="0" smtClean="0"/>
              <a:t>correlation</a:t>
            </a:r>
            <a:r>
              <a:rPr lang="en-US" baseline="0" dirty="0" smtClean="0"/>
              <a:t> of activity</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8</a:t>
            </a:fld>
            <a:endParaRPr lang="en-US" dirty="0"/>
          </a:p>
        </p:txBody>
      </p:sp>
    </p:spTree>
    <p:extLst>
      <p:ext uri="{BB962C8B-B14F-4D97-AF65-F5344CB8AC3E}">
        <p14:creationId xmlns:p14="http://schemas.microsoft.com/office/powerpoint/2010/main" val="2049055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0.5</a:t>
            </a:r>
            <a:r>
              <a:rPr lang="en-US" baseline="0" dirty="0" smtClean="0"/>
              <a:t>x0.5x0.33 tall rectangle of cortex (layers 1, 2/3 and a little of 4). </a:t>
            </a:r>
            <a:r>
              <a:rPr lang="en-US" dirty="0" smtClean="0"/>
              <a:t>Mouse primary visual cortex. These neurons are functionally characterized</a:t>
            </a:r>
            <a:r>
              <a:rPr lang="en-US" baseline="0" dirty="0" smtClean="0"/>
              <a:t> with 2-photon imaging of calcium sensitive dye (orientation tuning curves, right). Then they densely reconstruct every neuron in a 3D cube by EM of thin slices. Figure A shows rendering of a bunch of neurons (colored balls), but only three relevant ones. Figures B and C show how synapses were characterized (note the postsynaptic densities), which are in turn marked with yellow dots in Figure A.</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9</a:t>
            </a:fld>
            <a:endParaRPr lang="en-US" dirty="0"/>
          </a:p>
        </p:txBody>
      </p:sp>
    </p:spTree>
    <p:extLst>
      <p:ext uri="{BB962C8B-B14F-4D97-AF65-F5344CB8AC3E}">
        <p14:creationId xmlns:p14="http://schemas.microsoft.com/office/powerpoint/2010/main" val="61044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Anatomical connections</a:t>
            </a:r>
            <a:r>
              <a:rPr lang="en-US" baseline="0" dirty="0" smtClean="0"/>
              <a:t> between direction selective ganglion cells (DSGCs) and inhibitory starburst amacrine cells (SACs) of the retina. SACs respond maximally to centrifugal motion, which in turn yields inhibition of connected DSGCs. The question is whether their connectivity could give rise to direction computations in DSGCs.</a:t>
            </a:r>
          </a:p>
          <a:p>
            <a:endParaRPr lang="en-US" baseline="0" dirty="0" smtClean="0"/>
          </a:p>
          <a:p>
            <a:r>
              <a:rPr lang="en-US" baseline="0" dirty="0" smtClean="0"/>
              <a:t>DGSCs were functionally characterized using 2-photon optical imaging, similar to the last figure. SACs anatomically by their characteristic patterns.</a:t>
            </a:r>
          </a:p>
          <a:p>
            <a:endParaRPr lang="en-US" baseline="0" dirty="0" smtClean="0"/>
          </a:p>
          <a:p>
            <a:r>
              <a:rPr lang="en-US" baseline="0" dirty="0" smtClean="0"/>
              <a:t>Top figures show SEM images. A-B are real synapses, C-D are non-real synapses, E is them jerking it to the fact that SEM resolution can catch the separation whereas optical techniques cannot.</a:t>
            </a:r>
          </a:p>
          <a:p>
            <a:endParaRPr lang="en-US" baseline="0" dirty="0" smtClean="0"/>
          </a:p>
          <a:p>
            <a:r>
              <a:rPr lang="en-US" baseline="0" dirty="0" smtClean="0"/>
              <a:t>The bottom figure shows connectivity of differently-tuned DSGCs to the dendritic varicosities to the SAC. The idea is that the SAC is at the center of four direction-selective DSGC units, and a stimulus moving across that DSGC such that it produces centripetal motion in the SAC gives rise to uninhibited excitation, thereby direction selectivity.</a:t>
            </a:r>
          </a:p>
          <a:p>
            <a:endParaRPr lang="en-US" baseline="0" dirty="0" smtClean="0"/>
          </a:p>
          <a:p>
            <a:r>
              <a:rPr lang="en-US" baseline="0" dirty="0" smtClean="0"/>
              <a:t>You should notice that anatomical connectivity generally isn’t great on its own, and needs some sort of functional measure to accompany it. However, anatomical connectivity generally deals with large volumes very well.</a:t>
            </a:r>
            <a:endParaRPr lang="en-US" dirty="0"/>
          </a:p>
        </p:txBody>
      </p:sp>
      <p:sp>
        <p:nvSpPr>
          <p:cNvPr id="4" name="Slide Number Placeholder 3"/>
          <p:cNvSpPr>
            <a:spLocks noGrp="1"/>
          </p:cNvSpPr>
          <p:nvPr>
            <p:ph type="sldNum" sz="quarter" idx="10"/>
          </p:nvPr>
        </p:nvSpPr>
        <p:spPr/>
        <p:txBody>
          <a:bodyPr/>
          <a:lstStyle/>
          <a:p>
            <a:fld id="{DA0A5FCD-708E-FF48-915D-6F4012FE4DE9}" type="slidenum">
              <a:rPr lang="en-US" smtClean="0"/>
              <a:pPr/>
              <a:t>10</a:t>
            </a:fld>
            <a:endParaRPr lang="en-US" dirty="0"/>
          </a:p>
        </p:txBody>
      </p:sp>
    </p:spTree>
    <p:extLst>
      <p:ext uri="{BB962C8B-B14F-4D97-AF65-F5344CB8AC3E}">
        <p14:creationId xmlns:p14="http://schemas.microsoft.com/office/powerpoint/2010/main" val="244049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56600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394659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2585930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264598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195060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126012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264466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217338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38004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135869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17EEDF-090C-804C-87EE-BF2F5CA83719}" type="datetimeFigureOut">
              <a:rPr lang="en-US" smtClean="0"/>
              <a:pPr/>
              <a:t>5/8/2016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4041607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ill Sans Light"/>
              </a:defRPr>
            </a:lvl1pPr>
          </a:lstStyle>
          <a:p>
            <a:fld id="{5F17EEDF-090C-804C-87EE-BF2F5CA83719}" type="datetimeFigureOut">
              <a:rPr lang="en-US" smtClean="0"/>
              <a:pPr/>
              <a:t>5/8/2016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ill Sans Light"/>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ill Sans Light"/>
              </a:defRPr>
            </a:lvl1pPr>
          </a:lstStyle>
          <a:p>
            <a:fld id="{7F0E3BB3-B192-4048-8BAC-9EBB0D13D04D}" type="slidenum">
              <a:rPr lang="en-US" smtClean="0"/>
              <a:pPr/>
              <a:t>‹#›</a:t>
            </a:fld>
            <a:endParaRPr lang="en-US" dirty="0"/>
          </a:p>
        </p:txBody>
      </p:sp>
    </p:spTree>
    <p:extLst>
      <p:ext uri="{BB962C8B-B14F-4D97-AF65-F5344CB8AC3E}">
        <p14:creationId xmlns:p14="http://schemas.microsoft.com/office/powerpoint/2010/main" val="2871630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ill Sans Ligh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ill Sans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ill Sans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ill Sans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ill Sans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2.bin"/><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Theory and Connectivity</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7135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Anatomical Connectivity</a:t>
            </a:r>
            <a:endParaRPr lang="en-US"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rcRect t="-33778" b="-33778"/>
          <a:stretch>
            <a:fillRect/>
          </a:stretch>
        </p:blipFill>
        <p:spPr>
          <a:xfrm>
            <a:off x="106363" y="274638"/>
            <a:ext cx="8913812" cy="4525963"/>
          </a:xfrm>
        </p:spPr>
      </p:pic>
      <p:pic>
        <p:nvPicPr>
          <p:cNvPr id="6" name="Picture 5"/>
          <p:cNvPicPr>
            <a:picLocks noChangeAspect="1"/>
          </p:cNvPicPr>
          <p:nvPr/>
        </p:nvPicPr>
        <p:blipFill>
          <a:blip r:embed="rId4"/>
          <a:stretch>
            <a:fillRect/>
          </a:stretch>
        </p:blipFill>
        <p:spPr>
          <a:xfrm>
            <a:off x="979459" y="3897603"/>
            <a:ext cx="3412271" cy="2538988"/>
          </a:xfrm>
          <a:prstGeom prst="rect">
            <a:avLst/>
          </a:prstGeom>
        </p:spPr>
      </p:pic>
      <p:pic>
        <p:nvPicPr>
          <p:cNvPr id="7" name="Picture 6"/>
          <p:cNvPicPr>
            <a:picLocks noChangeAspect="1"/>
          </p:cNvPicPr>
          <p:nvPr/>
        </p:nvPicPr>
        <p:blipFill>
          <a:blip r:embed="rId5"/>
          <a:stretch>
            <a:fillRect/>
          </a:stretch>
        </p:blipFill>
        <p:spPr>
          <a:xfrm>
            <a:off x="5606857" y="3897603"/>
            <a:ext cx="2628900" cy="2578100"/>
          </a:xfrm>
          <a:prstGeom prst="rect">
            <a:avLst/>
          </a:prstGeom>
        </p:spPr>
      </p:pic>
      <p:sp>
        <p:nvSpPr>
          <p:cNvPr id="8" name="TextBox 7"/>
          <p:cNvSpPr txBox="1"/>
          <p:nvPr/>
        </p:nvSpPr>
        <p:spPr>
          <a:xfrm>
            <a:off x="6567052" y="6438918"/>
            <a:ext cx="2454461" cy="369332"/>
          </a:xfrm>
          <a:prstGeom prst="rect">
            <a:avLst/>
          </a:prstGeom>
          <a:noFill/>
        </p:spPr>
        <p:txBody>
          <a:bodyPr wrap="square" rtlCol="0">
            <a:spAutoFit/>
          </a:bodyPr>
          <a:lstStyle/>
          <a:p>
            <a:pPr algn="r"/>
            <a:r>
              <a:rPr lang="en-US" dirty="0" smtClean="0">
                <a:latin typeface="Gill Sans Light"/>
              </a:rPr>
              <a:t>Briggman et al. 2011</a:t>
            </a:r>
            <a:endParaRPr lang="en-US" dirty="0">
              <a:latin typeface="Gill Sans Light"/>
            </a:endParaRPr>
          </a:p>
        </p:txBody>
      </p:sp>
    </p:spTree>
    <p:extLst>
      <p:ext uri="{BB962C8B-B14F-4D97-AF65-F5344CB8AC3E}">
        <p14:creationId xmlns:p14="http://schemas.microsoft.com/office/powerpoint/2010/main" val="3109073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Connectivity</a:t>
            </a:r>
            <a:endParaRPr lang="en-US" dirty="0"/>
          </a:p>
        </p:txBody>
      </p:sp>
      <p:pic>
        <p:nvPicPr>
          <p:cNvPr id="4" name="Content Placeholder 3" descr="songEffectiveConnectivity.png"/>
          <p:cNvPicPr>
            <a:picLocks noGrp="1" noChangeAspect="1"/>
          </p:cNvPicPr>
          <p:nvPr>
            <p:ph idx="1"/>
          </p:nvPr>
        </p:nvPicPr>
        <p:blipFill>
          <a:blip r:embed="rId3">
            <a:extLst>
              <a:ext uri="{28A0092B-C50C-407E-A947-70E740481C1C}">
                <a14:useLocalDpi xmlns:a14="http://schemas.microsoft.com/office/drawing/2010/main" val="0"/>
              </a:ext>
            </a:extLst>
          </a:blip>
          <a:srcRect l="-12687" r="-12687"/>
          <a:stretch>
            <a:fillRect/>
          </a:stretch>
        </p:blipFill>
        <p:spPr/>
      </p:pic>
      <p:sp>
        <p:nvSpPr>
          <p:cNvPr id="5" name="TextBox 4"/>
          <p:cNvSpPr txBox="1"/>
          <p:nvPr/>
        </p:nvSpPr>
        <p:spPr>
          <a:xfrm>
            <a:off x="6219642" y="6391418"/>
            <a:ext cx="2706872" cy="369332"/>
          </a:xfrm>
          <a:prstGeom prst="rect">
            <a:avLst/>
          </a:prstGeom>
          <a:noFill/>
        </p:spPr>
        <p:txBody>
          <a:bodyPr wrap="square" rtlCol="0">
            <a:spAutoFit/>
          </a:bodyPr>
          <a:lstStyle/>
          <a:p>
            <a:pPr algn="r"/>
            <a:r>
              <a:rPr lang="en-US" dirty="0" smtClean="0">
                <a:latin typeface="Gill Sans Light"/>
              </a:rPr>
              <a:t>Song et al 2005</a:t>
            </a:r>
            <a:endParaRPr lang="en-US" dirty="0">
              <a:latin typeface="Gill Sans Light"/>
            </a:endParaRPr>
          </a:p>
        </p:txBody>
      </p:sp>
    </p:spTree>
    <p:extLst>
      <p:ext uri="{BB962C8B-B14F-4D97-AF65-F5344CB8AC3E}">
        <p14:creationId xmlns:p14="http://schemas.microsoft.com/office/powerpoint/2010/main" val="3030125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Effective/Functional Connectivity</a:t>
            </a:r>
            <a:endParaRPr lang="en-US" dirty="0"/>
          </a:p>
        </p:txBody>
      </p:sp>
      <p:sp>
        <p:nvSpPr>
          <p:cNvPr id="5" name="TextBox 4"/>
          <p:cNvSpPr txBox="1"/>
          <p:nvPr/>
        </p:nvSpPr>
        <p:spPr>
          <a:xfrm>
            <a:off x="6044540" y="6332042"/>
            <a:ext cx="2881974" cy="369332"/>
          </a:xfrm>
          <a:prstGeom prst="rect">
            <a:avLst/>
          </a:prstGeom>
          <a:noFill/>
        </p:spPr>
        <p:txBody>
          <a:bodyPr wrap="square" rtlCol="0">
            <a:spAutoFit/>
          </a:bodyPr>
          <a:lstStyle/>
          <a:p>
            <a:pPr algn="r"/>
            <a:r>
              <a:rPr lang="en-US" dirty="0" smtClean="0">
                <a:latin typeface="Gill Sans Light"/>
              </a:rPr>
              <a:t>Bruno and Sakmann 2006</a:t>
            </a:r>
            <a:endParaRPr lang="en-US" dirty="0">
              <a:latin typeface="Gill Sans Light"/>
            </a:endParaRPr>
          </a:p>
        </p:txBody>
      </p:sp>
      <p:pic>
        <p:nvPicPr>
          <p:cNvPr id="6" name="Content Placeholder 5" descr="BrunoFig1.png"/>
          <p:cNvPicPr>
            <a:picLocks noGrp="1" noChangeAspect="1"/>
          </p:cNvPicPr>
          <p:nvPr>
            <p:ph idx="1"/>
          </p:nvPr>
        </p:nvPicPr>
        <p:blipFill>
          <a:blip r:embed="rId3">
            <a:extLst>
              <a:ext uri="{28A0092B-C50C-407E-A947-70E740481C1C}">
                <a14:useLocalDpi xmlns:a14="http://schemas.microsoft.com/office/drawing/2010/main" val="0"/>
              </a:ext>
            </a:extLst>
          </a:blip>
          <a:srcRect l="-17426" r="-17426" b="53700"/>
          <a:stretch>
            <a:fillRect/>
          </a:stretch>
        </p:blipFill>
        <p:spPr>
          <a:xfrm>
            <a:off x="457200" y="1455819"/>
            <a:ext cx="8229600" cy="2095500"/>
          </a:xfrm>
        </p:spPr>
      </p:pic>
      <p:pic>
        <p:nvPicPr>
          <p:cNvPr id="8" name="Content Placeholder 5" descr="BrunoFig1.png"/>
          <p:cNvPicPr>
            <a:picLocks noChangeAspect="1"/>
          </p:cNvPicPr>
          <p:nvPr/>
        </p:nvPicPr>
        <p:blipFill>
          <a:blip r:embed="rId3">
            <a:extLst>
              <a:ext uri="{28A0092B-C50C-407E-A947-70E740481C1C}">
                <a14:useLocalDpi xmlns:a14="http://schemas.microsoft.com/office/drawing/2010/main" val="0"/>
              </a:ext>
            </a:extLst>
          </a:blip>
          <a:srcRect l="887" t="46581" r="48752" b="2349"/>
          <a:stretch>
            <a:fillRect/>
          </a:stretch>
        </p:blipFill>
        <p:spPr>
          <a:xfrm>
            <a:off x="3035300" y="3876261"/>
            <a:ext cx="3073400" cy="2311400"/>
          </a:xfrm>
          <a:prstGeom prst="rect">
            <a:avLst/>
          </a:prstGeom>
        </p:spPr>
      </p:pic>
    </p:spTree>
    <p:extLst>
      <p:ext uri="{BB962C8B-B14F-4D97-AF65-F5344CB8AC3E}">
        <p14:creationId xmlns:p14="http://schemas.microsoft.com/office/powerpoint/2010/main" val="2105585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a:t>
            </a:r>
          </a:p>
        </p:txBody>
      </p:sp>
      <p:sp>
        <p:nvSpPr>
          <p:cNvPr id="7" name="TextBox 6"/>
          <p:cNvSpPr txBox="1"/>
          <p:nvPr/>
        </p:nvSpPr>
        <p:spPr>
          <a:xfrm>
            <a:off x="6219642" y="6391418"/>
            <a:ext cx="2706872" cy="369332"/>
          </a:xfrm>
          <a:prstGeom prst="rect">
            <a:avLst/>
          </a:prstGeom>
          <a:noFill/>
        </p:spPr>
        <p:txBody>
          <a:bodyPr wrap="square" rtlCol="0">
            <a:spAutoFit/>
          </a:bodyPr>
          <a:lstStyle/>
          <a:p>
            <a:pPr algn="r"/>
            <a:r>
              <a:rPr lang="en-US" dirty="0" smtClean="0">
                <a:latin typeface="Gill Sans Light"/>
              </a:rPr>
              <a:t>Reid and Alonso1995</a:t>
            </a:r>
            <a:endParaRPr lang="en-US" dirty="0">
              <a:latin typeface="Gill Sans Light"/>
            </a:endParaRPr>
          </a:p>
        </p:txBody>
      </p:sp>
      <p:pic>
        <p:nvPicPr>
          <p:cNvPr id="28673" name="Picture 1"/>
          <p:cNvPicPr>
            <a:picLocks noChangeAspect="1" noChangeArrowheads="1"/>
          </p:cNvPicPr>
          <p:nvPr/>
        </p:nvPicPr>
        <p:blipFill>
          <a:blip r:embed="rId3"/>
          <a:srcRect/>
          <a:stretch>
            <a:fillRect/>
          </a:stretch>
        </p:blipFill>
        <p:spPr bwMode="auto">
          <a:xfrm>
            <a:off x="3329241" y="2657737"/>
            <a:ext cx="5669620" cy="2850196"/>
          </a:xfrm>
          <a:prstGeom prst="rect">
            <a:avLst/>
          </a:prstGeom>
          <a:noFill/>
          <a:ln w="9525">
            <a:noFill/>
            <a:miter lim="800000"/>
            <a:headEnd/>
            <a:tailEnd/>
          </a:ln>
        </p:spPr>
      </p:pic>
      <p:pic>
        <p:nvPicPr>
          <p:cNvPr id="28674" name="Picture 2"/>
          <p:cNvPicPr>
            <a:picLocks noChangeAspect="1" noChangeArrowheads="1"/>
          </p:cNvPicPr>
          <p:nvPr/>
        </p:nvPicPr>
        <p:blipFill>
          <a:blip r:embed="rId4"/>
          <a:srcRect/>
          <a:stretch>
            <a:fillRect/>
          </a:stretch>
        </p:blipFill>
        <p:spPr bwMode="auto">
          <a:xfrm>
            <a:off x="457200" y="1404920"/>
            <a:ext cx="2944008" cy="5355830"/>
          </a:xfrm>
          <a:prstGeom prst="rect">
            <a:avLst/>
          </a:prstGeom>
          <a:noFill/>
          <a:ln w="9525">
            <a:noFill/>
            <a:miter lim="800000"/>
            <a:headEnd/>
            <a:tailEnd/>
          </a:ln>
        </p:spPr>
      </p:pic>
    </p:spTree>
    <p:extLst>
      <p:ext uri="{BB962C8B-B14F-4D97-AF65-F5344CB8AC3E}">
        <p14:creationId xmlns:p14="http://schemas.microsoft.com/office/powerpoint/2010/main" val="14428662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Now what?</a:t>
            </a:r>
            <a:endParaRPr lang="en-US" dirty="0"/>
          </a:p>
        </p:txBody>
      </p:sp>
      <p:sp>
        <p:nvSpPr>
          <p:cNvPr id="6" name="Content Placeholder 5"/>
          <p:cNvSpPr>
            <a:spLocks noGrp="1"/>
          </p:cNvSpPr>
          <p:nvPr>
            <p:ph idx="1"/>
          </p:nvPr>
        </p:nvSpPr>
        <p:spPr/>
        <p:txBody>
          <a:bodyPr/>
          <a:lstStyle/>
          <a:p>
            <a:r>
              <a:rPr lang="en-US" dirty="0" smtClean="0"/>
              <a:t>Consider neurons as nodes and synapses as edges</a:t>
            </a:r>
          </a:p>
          <a:p>
            <a:r>
              <a:rPr lang="en-US" dirty="0" smtClean="0"/>
              <a:t>Connectivity measures dictate edge</a:t>
            </a:r>
          </a:p>
          <a:p>
            <a:pPr lvl="1"/>
            <a:r>
              <a:rPr lang="en-US" dirty="0" smtClean="0"/>
              <a:t>Locations</a:t>
            </a:r>
          </a:p>
          <a:p>
            <a:pPr lvl="1"/>
            <a:r>
              <a:rPr lang="en-US" dirty="0" smtClean="0"/>
              <a:t>Directedness</a:t>
            </a:r>
          </a:p>
          <a:p>
            <a:pPr lvl="1"/>
            <a:r>
              <a:rPr lang="en-US" dirty="0" smtClean="0"/>
              <a:t>Weights</a:t>
            </a:r>
            <a:endParaRPr lang="en-US" dirty="0"/>
          </a:p>
        </p:txBody>
      </p:sp>
    </p:spTree>
    <p:extLst>
      <p:ext uri="{BB962C8B-B14F-4D97-AF65-F5344CB8AC3E}">
        <p14:creationId xmlns:p14="http://schemas.microsoft.com/office/powerpoint/2010/main" val="929511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C elegans</a:t>
            </a:r>
            <a:r>
              <a:rPr lang="en-US" dirty="0" smtClean="0"/>
              <a:t> adjacency matrix</a:t>
            </a:r>
            <a:endParaRPr lang="en-US" dirty="0"/>
          </a:p>
        </p:txBody>
      </p:sp>
      <p:pic>
        <p:nvPicPr>
          <p:cNvPr id="82946" name="Picture 2"/>
          <p:cNvPicPr>
            <a:picLocks noChangeAspect="1" noChangeArrowheads="1"/>
          </p:cNvPicPr>
          <p:nvPr/>
        </p:nvPicPr>
        <p:blipFill>
          <a:blip r:embed="rId3"/>
          <a:srcRect/>
          <a:stretch>
            <a:fillRect/>
          </a:stretch>
        </p:blipFill>
        <p:spPr bwMode="auto">
          <a:xfrm>
            <a:off x="1892533" y="1227138"/>
            <a:ext cx="5358935" cy="5387822"/>
          </a:xfrm>
          <a:prstGeom prst="rect">
            <a:avLst/>
          </a:prstGeom>
          <a:noFill/>
          <a:ln w="9525">
            <a:noFill/>
            <a:miter lim="800000"/>
            <a:headEnd/>
            <a:tailEnd/>
          </a:ln>
        </p:spPr>
      </p:pic>
      <p:sp>
        <p:nvSpPr>
          <p:cNvPr id="5" name="TextBox 4"/>
          <p:cNvSpPr txBox="1"/>
          <p:nvPr/>
        </p:nvSpPr>
        <p:spPr>
          <a:xfrm>
            <a:off x="5967566" y="6467618"/>
            <a:ext cx="2958947" cy="369332"/>
          </a:xfrm>
          <a:prstGeom prst="rect">
            <a:avLst/>
          </a:prstGeom>
          <a:noFill/>
        </p:spPr>
        <p:txBody>
          <a:bodyPr wrap="square" rtlCol="0">
            <a:spAutoFit/>
          </a:bodyPr>
          <a:lstStyle/>
          <a:p>
            <a:pPr algn="r"/>
            <a:r>
              <a:rPr lang="en-US" dirty="0" smtClean="0">
                <a:latin typeface="Gill Sans Light"/>
              </a:rPr>
              <a:t>Varshney et al.  2011</a:t>
            </a:r>
            <a:endParaRPr lang="en-US" dirty="0">
              <a:latin typeface="Gill Sans 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what?</a:t>
            </a:r>
            <a:endParaRPr lang="en-US" dirty="0"/>
          </a:p>
        </p:txBody>
      </p:sp>
      <p:sp>
        <p:nvSpPr>
          <p:cNvPr id="3" name="Content Placeholder 2"/>
          <p:cNvSpPr>
            <a:spLocks noGrp="1"/>
          </p:cNvSpPr>
          <p:nvPr>
            <p:ph idx="1"/>
          </p:nvPr>
        </p:nvSpPr>
        <p:spPr/>
        <p:txBody>
          <a:bodyPr/>
          <a:lstStyle/>
          <a:p>
            <a:r>
              <a:rPr lang="en-US" dirty="0"/>
              <a:t>We need priors to make interpretations of </a:t>
            </a:r>
            <a:r>
              <a:rPr lang="en-US" dirty="0" smtClean="0"/>
              <a:t>our graphs meaningful</a:t>
            </a:r>
          </a:p>
          <a:p>
            <a:r>
              <a:rPr lang="en-US" dirty="0" smtClean="0"/>
              <a:t>We need summary measures to describe big networks in the first place</a:t>
            </a:r>
          </a:p>
        </p:txBody>
      </p:sp>
    </p:spTree>
    <p:extLst>
      <p:ext uri="{BB962C8B-B14F-4D97-AF65-F5344CB8AC3E}">
        <p14:creationId xmlns:p14="http://schemas.microsoft.com/office/powerpoint/2010/main" val="171681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Priors</a:t>
            </a:r>
            <a:endParaRPr lang="en-US" dirty="0"/>
          </a:p>
        </p:txBody>
      </p:sp>
      <p:sp>
        <p:nvSpPr>
          <p:cNvPr id="3" name="Content Placeholder 2"/>
          <p:cNvSpPr>
            <a:spLocks noGrp="1"/>
          </p:cNvSpPr>
          <p:nvPr>
            <p:ph idx="1"/>
          </p:nvPr>
        </p:nvSpPr>
        <p:spPr/>
        <p:txBody>
          <a:bodyPr/>
          <a:lstStyle/>
          <a:p>
            <a:r>
              <a:rPr lang="en-US" dirty="0" smtClean="0"/>
              <a:t>Random (Erdős–Rényi) Graphs</a:t>
            </a:r>
          </a:p>
          <a:p>
            <a:r>
              <a:rPr lang="en-US" dirty="0" smtClean="0"/>
              <a:t>Regular Graphs</a:t>
            </a:r>
          </a:p>
          <a:p>
            <a:r>
              <a:rPr lang="en-US" dirty="0" smtClean="0"/>
              <a:t>Small-World Graphs</a:t>
            </a:r>
            <a:endParaRPr lang="en-US" dirty="0"/>
          </a:p>
        </p:txBody>
      </p:sp>
    </p:spTree>
    <p:extLst>
      <p:ext uri="{BB962C8B-B14F-4D97-AF65-F5344CB8AC3E}">
        <p14:creationId xmlns:p14="http://schemas.microsoft.com/office/powerpoint/2010/main" val="3292474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Graphs</a:t>
            </a:r>
            <a:endParaRPr lang="en-US" dirty="0"/>
          </a:p>
        </p:txBody>
      </p:sp>
      <p:sp>
        <p:nvSpPr>
          <p:cNvPr id="3" name="Content Placeholder 2"/>
          <p:cNvSpPr>
            <a:spLocks noGrp="1"/>
          </p:cNvSpPr>
          <p:nvPr>
            <p:ph sz="half" idx="1"/>
          </p:nvPr>
        </p:nvSpPr>
        <p:spPr>
          <a:xfrm>
            <a:off x="457200" y="1600200"/>
            <a:ext cx="4355432" cy="4525963"/>
          </a:xfrm>
        </p:spPr>
        <p:txBody>
          <a:bodyPr>
            <a:normAutofit/>
          </a:bodyPr>
          <a:lstStyle/>
          <a:p>
            <a:r>
              <a:rPr lang="en-US" dirty="0" smtClean="0"/>
              <a:t>Defined by a uniform, independent connection probability between any two nodes</a:t>
            </a:r>
          </a:p>
        </p:txBody>
      </p:sp>
      <p:pic>
        <p:nvPicPr>
          <p:cNvPr id="8" name="Content Placeholder 7"/>
          <p:cNvPicPr>
            <a:picLocks noGrp="1" noChangeAspect="1"/>
          </p:cNvPicPr>
          <p:nvPr>
            <p:ph sz="half" idx="2"/>
          </p:nvPr>
        </p:nvPicPr>
        <p:blipFill>
          <a:blip r:embed="rId3" cstate="screen">
            <a:extLst>
              <a:ext uri="{28A0092B-C50C-407E-A947-70E740481C1C}">
                <a14:useLocalDpi xmlns:a14="http://schemas.microsoft.com/office/drawing/2010/main"/>
              </a:ext>
            </a:extLst>
          </a:blip>
          <a:srcRect t="-7508" b="-7508"/>
          <a:stretch>
            <a:fillRect/>
          </a:stretch>
        </p:blipFill>
        <p:spPr>
          <a:prstGeom prst="rect">
            <a:avLst/>
          </a:prstGeom>
        </p:spPr>
      </p:pic>
      <p:sp>
        <p:nvSpPr>
          <p:cNvPr id="5" name="TextBox 4"/>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Tree>
    <p:extLst>
      <p:ext uri="{BB962C8B-B14F-4D97-AF65-F5344CB8AC3E}">
        <p14:creationId xmlns:p14="http://schemas.microsoft.com/office/powerpoint/2010/main" val="105415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Regular Graphs</a:t>
            </a:r>
            <a:endParaRPr lang="en-US" dirty="0"/>
          </a:p>
        </p:txBody>
      </p:sp>
      <p:sp>
        <p:nvSpPr>
          <p:cNvPr id="7" name="Content Placeholder 2"/>
          <p:cNvSpPr>
            <a:spLocks noGrp="1"/>
          </p:cNvSpPr>
          <p:nvPr>
            <p:ph sz="half" idx="1"/>
          </p:nvPr>
        </p:nvSpPr>
        <p:spPr>
          <a:xfrm>
            <a:off x="457200" y="1600200"/>
            <a:ext cx="4038600" cy="4525963"/>
          </a:xfrm>
        </p:spPr>
        <p:txBody>
          <a:bodyPr>
            <a:normAutofit/>
          </a:bodyPr>
          <a:lstStyle/>
          <a:p>
            <a:r>
              <a:rPr lang="en-US" sz="2800" dirty="0" smtClean="0"/>
              <a:t>Deterministic edge distributions</a:t>
            </a:r>
          </a:p>
          <a:p>
            <a:r>
              <a:rPr lang="en-US" sz="2800" dirty="0" smtClean="0"/>
              <a:t>Often determined by Euclidian distance</a:t>
            </a:r>
            <a:endParaRPr lang="en-US" sz="2800" dirty="0"/>
          </a:p>
        </p:txBody>
      </p:sp>
      <p:pic>
        <p:nvPicPr>
          <p:cNvPr id="8" name="Content Placeholder 4" descr="regularGraph.png"/>
          <p:cNvPicPr>
            <a:picLocks noChangeAspect="1"/>
          </p:cNvPicPr>
          <p:nvPr/>
        </p:nvPicPr>
        <p:blipFill>
          <a:blip r:embed="rId2">
            <a:extLst>
              <a:ext uri="{28A0092B-C50C-407E-A947-70E740481C1C}">
                <a14:useLocalDpi xmlns:a14="http://schemas.microsoft.com/office/drawing/2010/main" val="0"/>
              </a:ext>
            </a:extLst>
          </a:blip>
          <a:srcRect l="3259" r="3259"/>
          <a:stretch>
            <a:fillRect/>
          </a:stretch>
        </p:blipFill>
        <p:spPr>
          <a:xfrm>
            <a:off x="4648200" y="1600200"/>
            <a:ext cx="4038600" cy="4525963"/>
          </a:xfrm>
          <a:prstGeom prst="rect">
            <a:avLst/>
          </a:prstGeom>
        </p:spPr>
      </p:pic>
      <p:sp>
        <p:nvSpPr>
          <p:cNvPr id="9" name="TextBox 8"/>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Tree>
    <p:extLst>
      <p:ext uri="{BB962C8B-B14F-4D97-AF65-F5344CB8AC3E}">
        <p14:creationId xmlns:p14="http://schemas.microsoft.com/office/powerpoint/2010/main" val="821471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graph?</a:t>
            </a:r>
            <a:endParaRPr lang="en-US" dirty="0"/>
          </a:p>
        </p:txBody>
      </p:sp>
      <p:pic>
        <p:nvPicPr>
          <p:cNvPr id="5" name="Content Placeholder 4"/>
          <p:cNvPicPr>
            <a:picLocks noChangeAspect="1"/>
          </p:cNvPicPr>
          <p:nvPr/>
        </p:nvPicPr>
        <p:blipFill>
          <a:blip r:embed="rId3" cstate="screen">
            <a:extLst>
              <a:ext uri="{28A0092B-C50C-407E-A947-70E740481C1C}">
                <a14:useLocalDpi xmlns:a14="http://schemas.microsoft.com/office/drawing/2010/main"/>
              </a:ext>
            </a:extLst>
          </a:blip>
          <a:srcRect l="-37220" r="-37220"/>
          <a:stretch>
            <a:fillRect/>
          </a:stretch>
        </p:blipFill>
        <p:spPr>
          <a:xfrm>
            <a:off x="457200" y="1588549"/>
            <a:ext cx="8229600" cy="4525963"/>
          </a:xfrm>
          <a:prstGeom prst="rect">
            <a:avLst/>
          </a:prstGeom>
        </p:spPr>
      </p:pic>
      <p:sp>
        <p:nvSpPr>
          <p:cNvPr id="6" name="TextBox 5"/>
          <p:cNvSpPr txBox="1"/>
          <p:nvPr/>
        </p:nvSpPr>
        <p:spPr>
          <a:xfrm>
            <a:off x="897213" y="3338075"/>
            <a:ext cx="1363298" cy="584776"/>
          </a:xfrm>
          <a:prstGeom prst="rect">
            <a:avLst/>
          </a:prstGeom>
          <a:noFill/>
        </p:spPr>
        <p:txBody>
          <a:bodyPr wrap="square" rtlCol="0">
            <a:spAutoFit/>
          </a:bodyPr>
          <a:lstStyle/>
          <a:p>
            <a:pPr algn="r"/>
            <a:r>
              <a:rPr lang="en-US" sz="3200" dirty="0" smtClean="0">
                <a:latin typeface="Gill Sans Light"/>
              </a:rPr>
              <a:t>Nodes</a:t>
            </a:r>
            <a:endParaRPr lang="en-US" sz="3200" dirty="0">
              <a:latin typeface="Gill Sans Light"/>
            </a:endParaRPr>
          </a:p>
        </p:txBody>
      </p:sp>
      <p:sp>
        <p:nvSpPr>
          <p:cNvPr id="7" name="TextBox 6"/>
          <p:cNvSpPr txBox="1"/>
          <p:nvPr/>
        </p:nvSpPr>
        <p:spPr>
          <a:xfrm>
            <a:off x="5325018" y="2318524"/>
            <a:ext cx="1922600" cy="584776"/>
          </a:xfrm>
          <a:prstGeom prst="rect">
            <a:avLst/>
          </a:prstGeom>
          <a:noFill/>
        </p:spPr>
        <p:txBody>
          <a:bodyPr wrap="square" rtlCol="0">
            <a:spAutoFit/>
          </a:bodyPr>
          <a:lstStyle/>
          <a:p>
            <a:r>
              <a:rPr lang="en-US" sz="3200" dirty="0" smtClean="0">
                <a:latin typeface="Gill Sans Light"/>
              </a:rPr>
              <a:t>Edges</a:t>
            </a:r>
            <a:endParaRPr lang="en-US" sz="3200" dirty="0">
              <a:latin typeface="Gill Sans Light"/>
            </a:endParaRPr>
          </a:p>
        </p:txBody>
      </p:sp>
    </p:spTree>
    <p:extLst>
      <p:ext uri="{BB962C8B-B14F-4D97-AF65-F5344CB8AC3E}">
        <p14:creationId xmlns:p14="http://schemas.microsoft.com/office/powerpoint/2010/main" val="1035435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Small-World Graphs</a:t>
            </a:r>
            <a:endParaRPr lang="en-US" dirty="0"/>
          </a:p>
        </p:txBody>
      </p:sp>
      <p:sp>
        <p:nvSpPr>
          <p:cNvPr id="4" name="Content Placeholder 2"/>
          <p:cNvSpPr>
            <a:spLocks noGrp="1"/>
          </p:cNvSpPr>
          <p:nvPr>
            <p:ph sz="half" idx="1"/>
          </p:nvPr>
        </p:nvSpPr>
        <p:spPr>
          <a:xfrm>
            <a:off x="457200" y="1600200"/>
            <a:ext cx="4451684" cy="4525963"/>
          </a:xfrm>
        </p:spPr>
        <p:txBody>
          <a:bodyPr>
            <a:normAutofit/>
          </a:bodyPr>
          <a:lstStyle/>
          <a:p>
            <a:r>
              <a:rPr lang="en-US" sz="2800" dirty="0" smtClean="0"/>
              <a:t>Generate regular graph</a:t>
            </a:r>
          </a:p>
          <a:p>
            <a:r>
              <a:rPr lang="en-US" sz="2800" dirty="0" smtClean="0"/>
              <a:t>Randomly shuffle edge connections from a subset of nodes</a:t>
            </a:r>
          </a:p>
          <a:p>
            <a:r>
              <a:rPr lang="en-US" sz="2800" dirty="0" smtClean="0"/>
              <a:t>Determined by uniform shuffling probability</a:t>
            </a:r>
          </a:p>
        </p:txBody>
      </p:sp>
      <p:pic>
        <p:nvPicPr>
          <p:cNvPr id="6" name="Picture 5" descr="smallWorldGraph.png"/>
          <p:cNvPicPr>
            <a:picLocks noChangeAspect="1"/>
          </p:cNvPicPr>
          <p:nvPr/>
        </p:nvPicPr>
        <p:blipFill rotWithShape="1">
          <a:blip r:embed="rId2">
            <a:extLst>
              <a:ext uri="{28A0092B-C50C-407E-A947-70E740481C1C}">
                <a14:useLocalDpi xmlns:a14="http://schemas.microsoft.com/office/drawing/2010/main" val="0"/>
              </a:ext>
            </a:extLst>
          </a:blip>
          <a:srcRect l="33690" r="34227" b="25225"/>
          <a:stretch/>
        </p:blipFill>
        <p:spPr>
          <a:xfrm>
            <a:off x="5029200" y="1817406"/>
            <a:ext cx="3657600" cy="4091550"/>
          </a:xfrm>
          <a:prstGeom prst="rect">
            <a:avLst/>
          </a:prstGeom>
        </p:spPr>
      </p:pic>
      <p:sp>
        <p:nvSpPr>
          <p:cNvPr id="7" name="TextBox 6"/>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Tree>
    <p:extLst>
      <p:ext uri="{BB962C8B-B14F-4D97-AF65-F5344CB8AC3E}">
        <p14:creationId xmlns:p14="http://schemas.microsoft.com/office/powerpoint/2010/main" val="372451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measures</a:t>
            </a:r>
            <a:endParaRPr lang="en-US" dirty="0"/>
          </a:p>
        </p:txBody>
      </p:sp>
      <p:sp>
        <p:nvSpPr>
          <p:cNvPr id="3" name="Content Placeholder 2"/>
          <p:cNvSpPr>
            <a:spLocks noGrp="1"/>
          </p:cNvSpPr>
          <p:nvPr>
            <p:ph idx="1"/>
          </p:nvPr>
        </p:nvSpPr>
        <p:spPr/>
        <p:txBody>
          <a:bodyPr/>
          <a:lstStyle/>
          <a:p>
            <a:r>
              <a:rPr lang="en-US" dirty="0" smtClean="0"/>
              <a:t>Motif frequencies</a:t>
            </a:r>
          </a:p>
          <a:p>
            <a:r>
              <a:rPr lang="en-US" dirty="0" smtClean="0"/>
              <a:t>Clustering coefficient</a:t>
            </a:r>
          </a:p>
          <a:p>
            <a:r>
              <a:rPr lang="en-US" dirty="0" smtClean="0"/>
              <a:t>Characteristic path length</a:t>
            </a:r>
          </a:p>
          <a:p>
            <a:r>
              <a:rPr lang="en-US" dirty="0" smtClean="0"/>
              <a:t>Degree distribution</a:t>
            </a:r>
            <a:endParaRPr lang="en-US" dirty="0"/>
          </a:p>
        </p:txBody>
      </p:sp>
    </p:spTree>
    <p:extLst>
      <p:ext uri="{BB962C8B-B14F-4D97-AF65-F5344CB8AC3E}">
        <p14:creationId xmlns:p14="http://schemas.microsoft.com/office/powerpoint/2010/main" val="1021111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 Frequencies</a:t>
            </a:r>
            <a:endParaRPr lang="en-US" dirty="0"/>
          </a:p>
        </p:txBody>
      </p:sp>
      <p:sp>
        <p:nvSpPr>
          <p:cNvPr id="3" name="Content Placeholder 2"/>
          <p:cNvSpPr>
            <a:spLocks noGrp="1"/>
          </p:cNvSpPr>
          <p:nvPr>
            <p:ph idx="1"/>
          </p:nvPr>
        </p:nvSpPr>
        <p:spPr>
          <a:xfrm>
            <a:off x="457201" y="1600200"/>
            <a:ext cx="8229600" cy="4525963"/>
          </a:xfrm>
        </p:spPr>
        <p:txBody>
          <a:bodyPr/>
          <a:lstStyle/>
          <a:p>
            <a:r>
              <a:rPr lang="en-US" i="1" dirty="0" smtClean="0"/>
              <a:t>Subgraph</a:t>
            </a:r>
            <a:r>
              <a:rPr lang="en-US" dirty="0" smtClean="0"/>
              <a:t>: A subset of nodes &amp; their connected edges lifted from a larger graph</a:t>
            </a:r>
          </a:p>
        </p:txBody>
      </p:sp>
      <p:pic>
        <p:nvPicPr>
          <p:cNvPr id="6" name="Picture 5"/>
          <p:cNvPicPr>
            <a:picLocks noChangeAspect="1"/>
          </p:cNvPicPr>
          <p:nvPr/>
        </p:nvPicPr>
        <p:blipFill rotWithShape="1">
          <a:blip r:embed="rId3"/>
          <a:srcRect l="3809" r="50972"/>
          <a:stretch/>
        </p:blipFill>
        <p:spPr>
          <a:xfrm>
            <a:off x="1514300" y="2920206"/>
            <a:ext cx="2562400" cy="3508375"/>
          </a:xfrm>
          <a:prstGeom prst="rect">
            <a:avLst/>
          </a:prstGeom>
        </p:spPr>
      </p:pic>
      <p:pic>
        <p:nvPicPr>
          <p:cNvPr id="7" name="Picture 6"/>
          <p:cNvPicPr>
            <a:picLocks noChangeAspect="1"/>
          </p:cNvPicPr>
          <p:nvPr/>
        </p:nvPicPr>
        <p:blipFill rotWithShape="1">
          <a:blip r:embed="rId3"/>
          <a:srcRect l="55244" t="543" r="-463" b="40939"/>
          <a:stretch/>
        </p:blipFill>
        <p:spPr>
          <a:xfrm>
            <a:off x="5100550" y="3647876"/>
            <a:ext cx="2562400" cy="2053034"/>
          </a:xfrm>
          <a:prstGeom prst="rect">
            <a:avLst/>
          </a:prstGeom>
        </p:spPr>
      </p:pic>
      <p:cxnSp>
        <p:nvCxnSpPr>
          <p:cNvPr id="9" name="Straight Arrow Connector 8"/>
          <p:cNvCxnSpPr>
            <a:stCxn id="6" idx="3"/>
            <a:endCxn id="7" idx="1"/>
          </p:cNvCxnSpPr>
          <p:nvPr/>
        </p:nvCxnSpPr>
        <p:spPr>
          <a:xfrm flipV="1">
            <a:off x="4076700" y="4674393"/>
            <a:ext cx="1023850"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0870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 Frequencies</a:t>
            </a:r>
            <a:endParaRPr lang="en-US" dirty="0"/>
          </a:p>
        </p:txBody>
      </p:sp>
      <p:sp>
        <p:nvSpPr>
          <p:cNvPr id="3" name="Content Placeholder 2"/>
          <p:cNvSpPr>
            <a:spLocks noGrp="1"/>
          </p:cNvSpPr>
          <p:nvPr>
            <p:ph idx="1"/>
          </p:nvPr>
        </p:nvSpPr>
        <p:spPr/>
        <p:txBody>
          <a:bodyPr/>
          <a:lstStyle/>
          <a:p>
            <a:r>
              <a:rPr lang="en-US" dirty="0" smtClean="0"/>
              <a:t>Analyze the likelihood of all possible N-sized subgraphs</a:t>
            </a:r>
          </a:p>
          <a:p>
            <a:r>
              <a:rPr lang="en-US" dirty="0" smtClean="0"/>
              <a:t>Usually compared against random priors</a:t>
            </a:r>
            <a:endParaRPr lang="en-US" dirty="0"/>
          </a:p>
        </p:txBody>
      </p:sp>
      <p:pic>
        <p:nvPicPr>
          <p:cNvPr id="4" name="Picture 3"/>
          <p:cNvPicPr>
            <a:picLocks noChangeAspect="1"/>
          </p:cNvPicPr>
          <p:nvPr/>
        </p:nvPicPr>
        <p:blipFill>
          <a:blip r:embed="rId3"/>
          <a:stretch>
            <a:fillRect/>
          </a:stretch>
        </p:blipFill>
        <p:spPr>
          <a:xfrm>
            <a:off x="961901" y="4175684"/>
            <a:ext cx="7220199" cy="2002138"/>
          </a:xfrm>
          <a:prstGeom prst="rect">
            <a:avLst/>
          </a:prstGeom>
        </p:spPr>
      </p:pic>
      <p:sp>
        <p:nvSpPr>
          <p:cNvPr id="5" name="TextBox 4"/>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 Song et al. 2005</a:t>
            </a:r>
            <a:endParaRPr lang="en-US" dirty="0">
              <a:latin typeface="Gill Sans Light"/>
            </a:endParaRPr>
          </a:p>
        </p:txBody>
      </p:sp>
    </p:spTree>
    <p:extLst>
      <p:ext uri="{BB962C8B-B14F-4D97-AF65-F5344CB8AC3E}">
        <p14:creationId xmlns:p14="http://schemas.microsoft.com/office/powerpoint/2010/main" val="3636705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Motifs: Random Prior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For simple, undirected, unweighted random graphs with connection probability </a:t>
                </a:r>
                <a14:m>
                  <m:oMath xmlns:m="http://schemas.openxmlformats.org/officeDocument/2006/math">
                    <m:r>
                      <a:rPr lang="en-US" b="0" i="1" smtClean="0">
                        <a:latin typeface="Cambria Math" panose="02040503050406030204" pitchFamily="18" charset="0"/>
                      </a:rPr>
                      <m:t>𝑝</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1752" r="-222"/>
                </a:stretch>
              </a:blipFill>
            </p:spPr>
            <p:txBody>
              <a:bodyPr/>
              <a:lstStyle/>
              <a:p>
                <a:r>
                  <a:rPr lang="en-US">
                    <a:noFill/>
                  </a:rPr>
                  <a:t> </a:t>
                </a:r>
              </a:p>
            </p:txBody>
          </p:sp>
        </mc:Fallback>
      </mc:AlternateContent>
      <p:grpSp>
        <p:nvGrpSpPr>
          <p:cNvPr id="45" name="Group 44"/>
          <p:cNvGrpSpPr/>
          <p:nvPr/>
        </p:nvGrpSpPr>
        <p:grpSpPr>
          <a:xfrm>
            <a:off x="1077453" y="3323088"/>
            <a:ext cx="2619369" cy="773596"/>
            <a:chOff x="721894" y="3228084"/>
            <a:chExt cx="2619369" cy="773596"/>
          </a:xfrm>
        </p:grpSpPr>
        <mc:AlternateContent xmlns:mc="http://schemas.openxmlformats.org/markup-compatibility/2006" xmlns:a14="http://schemas.microsoft.com/office/drawing/2010/main">
          <mc:Choice Requires="a14">
            <p:sp>
              <p:nvSpPr>
                <p:cNvPr id="8" name="TextBox 7"/>
                <p:cNvSpPr txBox="1"/>
                <p:nvPr/>
              </p:nvSpPr>
              <p:spPr>
                <a:xfrm>
                  <a:off x="773029" y="3724681"/>
                  <a:ext cx="25170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𝑒𝑑𝑔𝑒𝑠</m:t>
                            </m:r>
                            <m:r>
                              <a:rPr lang="en-US" b="0" i="1" smtClean="0">
                                <a:latin typeface="Cambria Math" panose="02040503050406030204" pitchFamily="18" charset="0"/>
                              </a:rPr>
                              <m:t>|</m:t>
                            </m:r>
                            <m:r>
                              <a:rPr lang="en-US" b="0" i="1" smtClean="0">
                                <a:latin typeface="Cambria Math" panose="02040503050406030204" pitchFamily="18" charset="0"/>
                              </a:rPr>
                              <m:t>𝑠𝑢𝑏𝑔𝑟𝑎𝑝h</m:t>
                            </m:r>
                          </m:e>
                        </m:d>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73029" y="3724681"/>
                  <a:ext cx="2517099" cy="276999"/>
                </a:xfrm>
                <a:prstGeom prst="rect">
                  <a:avLst/>
                </a:prstGeom>
                <a:blipFill rotWithShape="0">
                  <a:blip r:embed="rId4"/>
                  <a:stretch>
                    <a:fillRect l="-1695" t="-4444" r="-1695" b="-35556"/>
                  </a:stretch>
                </a:blipFill>
              </p:spPr>
              <p:txBody>
                <a:bodyPr/>
                <a:lstStyle/>
                <a:p>
                  <a:r>
                    <a:rPr lang="en-US">
                      <a:noFill/>
                    </a:rPr>
                    <a:t> </a:t>
                  </a:r>
                </a:p>
              </p:txBody>
            </p:sp>
          </mc:Fallback>
        </mc:AlternateContent>
        <p:grpSp>
          <p:nvGrpSpPr>
            <p:cNvPr id="16" name="Group 15"/>
            <p:cNvGrpSpPr/>
            <p:nvPr/>
          </p:nvGrpSpPr>
          <p:grpSpPr>
            <a:xfrm>
              <a:off x="721894" y="3228084"/>
              <a:ext cx="2619369" cy="337383"/>
              <a:chOff x="721894" y="3228084"/>
              <a:chExt cx="2619369" cy="337383"/>
            </a:xfrm>
          </p:grpSpPr>
          <p:sp>
            <p:nvSpPr>
              <p:cNvPr id="12" name="Oval 11"/>
              <p:cNvSpPr/>
              <p:nvPr/>
            </p:nvSpPr>
            <p:spPr>
              <a:xfrm>
                <a:off x="721894" y="3228084"/>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Oval 12"/>
              <p:cNvSpPr/>
              <p:nvPr/>
            </p:nvSpPr>
            <p:spPr>
              <a:xfrm>
                <a:off x="2992347" y="3228084"/>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5" name="Straight Connector 14"/>
              <p:cNvCxnSpPr>
                <a:stCxn id="12" idx="6"/>
                <a:endCxn id="13" idx="2"/>
              </p:cNvCxnSpPr>
              <p:nvPr/>
            </p:nvCxnSpPr>
            <p:spPr>
              <a:xfrm>
                <a:off x="1070810" y="3396776"/>
                <a:ext cx="1921537" cy="0"/>
              </a:xfrm>
              <a:prstGeom prst="line">
                <a:avLst/>
              </a:prstGeom>
              <a:ln w="76200"/>
            </p:spPr>
            <p:style>
              <a:lnRef idx="1">
                <a:schemeClr val="dk1"/>
              </a:lnRef>
              <a:fillRef idx="0">
                <a:schemeClr val="dk1"/>
              </a:fillRef>
              <a:effectRef idx="0">
                <a:schemeClr val="dk1"/>
              </a:effectRef>
              <a:fontRef idx="minor">
                <a:schemeClr val="tx1"/>
              </a:fontRef>
            </p:style>
          </p:cxnSp>
        </p:grpSp>
      </p:grpSp>
      <p:grpSp>
        <p:nvGrpSpPr>
          <p:cNvPr id="46" name="Group 45"/>
          <p:cNvGrpSpPr/>
          <p:nvPr/>
        </p:nvGrpSpPr>
        <p:grpSpPr>
          <a:xfrm>
            <a:off x="581130" y="4758862"/>
            <a:ext cx="3612014" cy="1675712"/>
            <a:chOff x="147991" y="4516905"/>
            <a:chExt cx="3612014" cy="1675712"/>
          </a:xfrm>
        </p:grpSpPr>
        <mc:AlternateContent xmlns:mc="http://schemas.openxmlformats.org/markup-compatibility/2006" xmlns:a14="http://schemas.microsoft.com/office/drawing/2010/main">
          <mc:Choice Requires="a14">
            <p:sp>
              <p:nvSpPr>
                <p:cNvPr id="10" name="TextBox 9"/>
                <p:cNvSpPr txBox="1"/>
                <p:nvPr/>
              </p:nvSpPr>
              <p:spPr>
                <a:xfrm>
                  <a:off x="147991" y="5910488"/>
                  <a:ext cx="3612014"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𝑒𝑑𝑔𝑒𝑠</m:t>
                            </m:r>
                            <m:r>
                              <a:rPr lang="en-US" b="0" i="1" smtClean="0">
                                <a:latin typeface="Cambria Math" panose="02040503050406030204" pitchFamily="18" charset="0"/>
                              </a:rPr>
                              <m:t>|</m:t>
                            </m:r>
                            <m:r>
                              <a:rPr lang="en-US" b="0" i="1" smtClean="0">
                                <a:latin typeface="Cambria Math" panose="02040503050406030204" pitchFamily="18" charset="0"/>
                              </a:rPr>
                              <m:t>𝑠𝑢𝑏𝑔𝑟𝑎𝑝h</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47991" y="5910488"/>
                  <a:ext cx="3612014" cy="282129"/>
                </a:xfrm>
                <a:prstGeom prst="rect">
                  <a:avLst/>
                </a:prstGeom>
                <a:blipFill rotWithShape="0">
                  <a:blip r:embed="rId5"/>
                  <a:stretch>
                    <a:fillRect l="-1012" t="-2128" b="-31915"/>
                  </a:stretch>
                </a:blipFill>
              </p:spPr>
              <p:txBody>
                <a:bodyPr/>
                <a:lstStyle/>
                <a:p>
                  <a:r>
                    <a:rPr lang="en-US">
                      <a:noFill/>
                    </a:rPr>
                    <a:t> </a:t>
                  </a:r>
                </a:p>
              </p:txBody>
            </p:sp>
          </mc:Fallback>
        </mc:AlternateContent>
        <p:grpSp>
          <p:nvGrpSpPr>
            <p:cNvPr id="28" name="Group 27"/>
            <p:cNvGrpSpPr/>
            <p:nvPr/>
          </p:nvGrpSpPr>
          <p:grpSpPr>
            <a:xfrm>
              <a:off x="1061907" y="4516905"/>
              <a:ext cx="1784183" cy="1271875"/>
              <a:chOff x="1194635" y="3825197"/>
              <a:chExt cx="1784183" cy="1271875"/>
            </a:xfrm>
          </p:grpSpPr>
          <p:sp>
            <p:nvSpPr>
              <p:cNvPr id="29" name="Oval 28"/>
              <p:cNvSpPr/>
              <p:nvPr/>
            </p:nvSpPr>
            <p:spPr>
              <a:xfrm>
                <a:off x="1194635" y="4759688"/>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1912269" y="3825197"/>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629902" y="4759689"/>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2" name="Straight Connector 31"/>
              <p:cNvCxnSpPr/>
              <p:nvPr/>
            </p:nvCxnSpPr>
            <p:spPr>
              <a:xfrm flipH="1">
                <a:off x="1369093" y="4001680"/>
                <a:ext cx="717634" cy="926699"/>
              </a:xfrm>
              <a:prstGeom prst="line">
                <a:avLst/>
              </a:prstGeom>
              <a:ln w="76200"/>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2086727" y="3993888"/>
                <a:ext cx="736558" cy="934491"/>
              </a:xfrm>
              <a:prstGeom prst="line">
                <a:avLst/>
              </a:prstGeom>
              <a:ln w="76200"/>
            </p:spPr>
            <p:style>
              <a:lnRef idx="1">
                <a:schemeClr val="dk1"/>
              </a:lnRef>
              <a:fillRef idx="0">
                <a:schemeClr val="dk1"/>
              </a:fillRef>
              <a:effectRef idx="0">
                <a:schemeClr val="dk1"/>
              </a:effectRef>
              <a:fontRef idx="minor">
                <a:schemeClr val="tx1"/>
              </a:fontRef>
            </p:style>
          </p:cxnSp>
        </p:grpSp>
      </p:grpSp>
      <p:grpSp>
        <p:nvGrpSpPr>
          <p:cNvPr id="44" name="Group 43"/>
          <p:cNvGrpSpPr/>
          <p:nvPr/>
        </p:nvGrpSpPr>
        <p:grpSpPr>
          <a:xfrm>
            <a:off x="5203167" y="2870518"/>
            <a:ext cx="2626680" cy="1678736"/>
            <a:chOff x="5269832" y="2870518"/>
            <a:chExt cx="2626680" cy="1678736"/>
          </a:xfrm>
        </p:grpSpPr>
        <mc:AlternateContent xmlns:mc="http://schemas.openxmlformats.org/markup-compatibility/2006" xmlns:a14="http://schemas.microsoft.com/office/drawing/2010/main">
          <mc:Choice Requires="a14">
            <p:sp>
              <p:nvSpPr>
                <p:cNvPr id="9" name="TextBox 8"/>
                <p:cNvSpPr txBox="1"/>
                <p:nvPr/>
              </p:nvSpPr>
              <p:spPr>
                <a:xfrm>
                  <a:off x="5269832" y="4272255"/>
                  <a:ext cx="26266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𝑒𝑑𝑔𝑒𝑠</m:t>
                            </m:r>
                            <m:r>
                              <a:rPr lang="en-US" b="0" i="1" smtClean="0">
                                <a:latin typeface="Cambria Math" panose="02040503050406030204" pitchFamily="18" charset="0"/>
                              </a:rPr>
                              <m:t>|</m:t>
                            </m:r>
                            <m:r>
                              <a:rPr lang="en-US" b="0" i="1" smtClean="0">
                                <a:latin typeface="Cambria Math" panose="02040503050406030204" pitchFamily="18" charset="0"/>
                              </a:rPr>
                              <m:t>𝑠𝑢𝑏𝑔𝑟𝑎𝑝h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269832" y="4272255"/>
                  <a:ext cx="2626680" cy="276999"/>
                </a:xfrm>
                <a:prstGeom prst="rect">
                  <a:avLst/>
                </a:prstGeom>
                <a:blipFill rotWithShape="0">
                  <a:blip r:embed="rId6"/>
                  <a:stretch>
                    <a:fillRect l="-1860" t="-4444" r="-233" b="-35556"/>
                  </a:stretch>
                </a:blipFill>
              </p:spPr>
              <p:txBody>
                <a:bodyPr/>
                <a:lstStyle/>
                <a:p>
                  <a:r>
                    <a:rPr lang="en-US">
                      <a:noFill/>
                    </a:rPr>
                    <a:t> </a:t>
                  </a:r>
                </a:p>
              </p:txBody>
            </p:sp>
          </mc:Fallback>
        </mc:AlternateContent>
        <p:grpSp>
          <p:nvGrpSpPr>
            <p:cNvPr id="43" name="Group 42"/>
            <p:cNvGrpSpPr/>
            <p:nvPr/>
          </p:nvGrpSpPr>
          <p:grpSpPr>
            <a:xfrm>
              <a:off x="5691081" y="2870518"/>
              <a:ext cx="1784183" cy="1271875"/>
              <a:chOff x="1194635" y="3825197"/>
              <a:chExt cx="1784183" cy="1271875"/>
            </a:xfrm>
          </p:grpSpPr>
          <p:grpSp>
            <p:nvGrpSpPr>
              <p:cNvPr id="27" name="Group 26"/>
              <p:cNvGrpSpPr/>
              <p:nvPr/>
            </p:nvGrpSpPr>
            <p:grpSpPr>
              <a:xfrm>
                <a:off x="1194635" y="3825197"/>
                <a:ext cx="1784183" cy="1271875"/>
                <a:chOff x="1194635" y="3825197"/>
                <a:chExt cx="1784183" cy="1271875"/>
              </a:xfrm>
            </p:grpSpPr>
            <p:sp>
              <p:nvSpPr>
                <p:cNvPr id="17" name="Oval 16"/>
                <p:cNvSpPr/>
                <p:nvPr/>
              </p:nvSpPr>
              <p:spPr>
                <a:xfrm>
                  <a:off x="1194635" y="4759688"/>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1912269" y="3825197"/>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2629902" y="4759689"/>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1" name="Straight Connector 20"/>
                <p:cNvCxnSpPr/>
                <p:nvPr/>
              </p:nvCxnSpPr>
              <p:spPr>
                <a:xfrm flipH="1">
                  <a:off x="1369093" y="4001680"/>
                  <a:ext cx="717634" cy="926699"/>
                </a:xfrm>
                <a:prstGeom prst="line">
                  <a:avLst/>
                </a:prstGeom>
                <a:ln w="762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086727" y="3993888"/>
                  <a:ext cx="736558" cy="934491"/>
                </a:xfrm>
                <a:prstGeom prst="line">
                  <a:avLst/>
                </a:prstGeom>
                <a:ln w="76200"/>
              </p:spPr>
              <p:style>
                <a:lnRef idx="1">
                  <a:schemeClr val="dk1"/>
                </a:lnRef>
                <a:fillRef idx="0">
                  <a:schemeClr val="dk1"/>
                </a:fillRef>
                <a:effectRef idx="0">
                  <a:schemeClr val="dk1"/>
                </a:effectRef>
                <a:fontRef idx="minor">
                  <a:schemeClr val="tx1"/>
                </a:fontRef>
              </p:style>
            </p:cxnSp>
          </p:grpSp>
          <p:cxnSp>
            <p:nvCxnSpPr>
              <p:cNvPr id="34" name="Straight Connector 33"/>
              <p:cNvCxnSpPr/>
              <p:nvPr/>
            </p:nvCxnSpPr>
            <p:spPr>
              <a:xfrm flipH="1">
                <a:off x="1369093" y="4920588"/>
                <a:ext cx="1454192" cy="15583"/>
              </a:xfrm>
              <a:prstGeom prst="line">
                <a:avLst/>
              </a:prstGeom>
              <a:ln w="76200"/>
            </p:spPr>
            <p:style>
              <a:lnRef idx="1">
                <a:schemeClr val="dk1"/>
              </a:lnRef>
              <a:fillRef idx="0">
                <a:schemeClr val="dk1"/>
              </a:fillRef>
              <a:effectRef idx="0">
                <a:schemeClr val="dk1"/>
              </a:effectRef>
              <a:fontRef idx="minor">
                <a:schemeClr val="tx1"/>
              </a:fontRef>
            </p:style>
          </p:cxnSp>
        </p:grpSp>
      </p:grpSp>
      <p:grpSp>
        <p:nvGrpSpPr>
          <p:cNvPr id="47" name="Group 46"/>
          <p:cNvGrpSpPr/>
          <p:nvPr/>
        </p:nvGrpSpPr>
        <p:grpSpPr>
          <a:xfrm>
            <a:off x="4619289" y="4708653"/>
            <a:ext cx="3794436" cy="1776131"/>
            <a:chOff x="4908049" y="4900400"/>
            <a:chExt cx="3794436" cy="1776131"/>
          </a:xfrm>
        </p:grpSpPr>
        <mc:AlternateContent xmlns:mc="http://schemas.openxmlformats.org/markup-compatibility/2006" xmlns:a14="http://schemas.microsoft.com/office/drawing/2010/main">
          <mc:Choice Requires="a14">
            <p:sp>
              <p:nvSpPr>
                <p:cNvPr id="11" name="Rectangle 10"/>
                <p:cNvSpPr/>
                <p:nvPr/>
              </p:nvSpPr>
              <p:spPr>
                <a:xfrm>
                  <a:off x="4908049" y="6302646"/>
                  <a:ext cx="3794436" cy="37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𝑒𝑑𝑔𝑒𝑠</m:t>
                            </m:r>
                            <m:r>
                              <a:rPr lang="en-US" i="1">
                                <a:latin typeface="Cambria Math" panose="02040503050406030204" pitchFamily="18" charset="0"/>
                              </a:rPr>
                              <m:t>|</m:t>
                            </m:r>
                            <m:r>
                              <a:rPr lang="en-US" i="1">
                                <a:latin typeface="Cambria Math" panose="02040503050406030204" pitchFamily="18" charset="0"/>
                              </a:rPr>
                              <m:t>𝑠𝑢𝑏𝑔𝑟𝑎𝑝h</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b="0" i="1" smtClean="0">
                                <a:latin typeface="Cambria Math" panose="02040503050406030204" pitchFamily="18" charset="0"/>
                              </a:rPr>
                              <m:t>1</m:t>
                            </m:r>
                          </m:sub>
                          <m:sup>
                            <m:r>
                              <a:rPr lang="en-US" i="1">
                                <a:latin typeface="Cambria Math" panose="02040503050406030204" pitchFamily="18" charset="0"/>
                              </a:rPr>
                              <m:t>3</m:t>
                            </m:r>
                          </m:sup>
                        </m:sSubSup>
                        <m:sSup>
                          <m:sSupPr>
                            <m:ctrlPr>
                              <a:rPr lang="en-US" i="1">
                                <a:latin typeface="Cambria Math" panose="02040503050406030204" pitchFamily="18" charset="0"/>
                              </a:rPr>
                            </m:ctrlPr>
                          </m:sSupPr>
                          <m:e>
                            <m:r>
                              <a:rPr lang="en-US" b="0"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i="1">
                                <a:latin typeface="Cambria Math" panose="02040503050406030204" pitchFamily="18" charset="0"/>
                              </a:rPr>
                              <m:t>2</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908049" y="6302646"/>
                  <a:ext cx="3794436" cy="373885"/>
                </a:xfrm>
                <a:prstGeom prst="rect">
                  <a:avLst/>
                </a:prstGeom>
                <a:blipFill rotWithShape="0">
                  <a:blip r:embed="rId7"/>
                  <a:stretch>
                    <a:fillRect b="-12903"/>
                  </a:stretch>
                </a:blipFill>
              </p:spPr>
              <p:txBody>
                <a:bodyPr/>
                <a:lstStyle/>
                <a:p>
                  <a:r>
                    <a:rPr lang="en-US">
                      <a:noFill/>
                    </a:rPr>
                    <a:t> </a:t>
                  </a:r>
                </a:p>
              </p:txBody>
            </p:sp>
          </mc:Fallback>
        </mc:AlternateContent>
        <p:grpSp>
          <p:nvGrpSpPr>
            <p:cNvPr id="37" name="Group 36"/>
            <p:cNvGrpSpPr/>
            <p:nvPr/>
          </p:nvGrpSpPr>
          <p:grpSpPr>
            <a:xfrm>
              <a:off x="5913176" y="4900400"/>
              <a:ext cx="1784183" cy="1271875"/>
              <a:chOff x="1194635" y="3825197"/>
              <a:chExt cx="1784183" cy="1271875"/>
            </a:xfrm>
          </p:grpSpPr>
          <p:sp>
            <p:nvSpPr>
              <p:cNvPr id="38" name="Oval 37"/>
              <p:cNvSpPr/>
              <p:nvPr/>
            </p:nvSpPr>
            <p:spPr>
              <a:xfrm>
                <a:off x="1194635" y="4759688"/>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1912269" y="3825197"/>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2629902" y="4759689"/>
                <a:ext cx="348916" cy="3373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1" name="Straight Connector 40"/>
              <p:cNvCxnSpPr/>
              <p:nvPr/>
            </p:nvCxnSpPr>
            <p:spPr>
              <a:xfrm flipH="1">
                <a:off x="1369093" y="4001680"/>
                <a:ext cx="717634" cy="926699"/>
              </a:xfrm>
              <a:prstGeom prst="line">
                <a:avLst/>
              </a:prstGeom>
              <a:ln w="762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524836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Motifs: </a:t>
            </a:r>
            <a:r>
              <a:rPr lang="en-US" i="1" dirty="0" smtClean="0"/>
              <a:t>C elegans </a:t>
            </a:r>
            <a:r>
              <a:rPr lang="en-US" dirty="0" smtClean="0"/>
              <a:t>vs. Random</a:t>
            </a:r>
            <a:endParaRPr lang="en-US" i="1" dirty="0"/>
          </a:p>
        </p:txBody>
      </p:sp>
      <p:pic>
        <p:nvPicPr>
          <p:cNvPr id="6" name="Content Placeholder 5" descr="cElegansMotifs.png"/>
          <p:cNvPicPr>
            <a:picLocks noGrp="1" noChangeAspect="1"/>
          </p:cNvPicPr>
          <p:nvPr>
            <p:ph idx="1"/>
          </p:nvPr>
        </p:nvPicPr>
        <p:blipFill>
          <a:blip r:embed="rId3">
            <a:extLst>
              <a:ext uri="{28A0092B-C50C-407E-A947-70E740481C1C}">
                <a14:useLocalDpi xmlns:a14="http://schemas.microsoft.com/office/drawing/2010/main" val="0"/>
              </a:ext>
            </a:extLst>
          </a:blip>
          <a:srcRect l="-26097" r="-26097"/>
          <a:stretch>
            <a:fillRect/>
          </a:stretch>
        </p:blipFill>
        <p:spPr/>
      </p:pic>
      <p:sp>
        <p:nvSpPr>
          <p:cNvPr id="7" name="TextBox 6"/>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 Varshney et al. 2011</a:t>
            </a:r>
            <a:endParaRPr lang="en-US" dirty="0">
              <a:latin typeface="Gill Sans Light"/>
            </a:endParaRPr>
          </a:p>
        </p:txBody>
      </p:sp>
    </p:spTree>
    <p:extLst>
      <p:ext uri="{BB962C8B-B14F-4D97-AF65-F5344CB8AC3E}">
        <p14:creationId xmlns:p14="http://schemas.microsoft.com/office/powerpoint/2010/main" val="3532832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Coefficient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i="1" dirty="0" smtClean="0"/>
                  <a:t>Complete Graph</a:t>
                </a:r>
                <a:r>
                  <a:rPr lang="en-US" dirty="0" smtClean="0"/>
                  <a:t>: A graph of </a:t>
                </a:r>
                <a14:m>
                  <m:oMath xmlns:m="http://schemas.openxmlformats.org/officeDocument/2006/math">
                    <m:r>
                      <a:rPr lang="en-US" b="0" i="1" smtClean="0">
                        <a:latin typeface="Cambria Math" panose="02040503050406030204" pitchFamily="18" charset="0"/>
                      </a:rPr>
                      <m:t>𝑁</m:t>
                    </m:r>
                  </m:oMath>
                </a14:m>
                <a:r>
                  <a:rPr lang="en-US" dirty="0" smtClean="0"/>
                  <a:t> nodes in which each node is connected to all other nodes in the network</a:t>
                </a:r>
              </a:p>
              <a:p>
                <a:r>
                  <a:rPr lang="en-US" dirty="0" smtClean="0"/>
                  <a:t>Complete subgraphs known as “cliques”</a:t>
                </a:r>
              </a:p>
              <a:p>
                <a:r>
                  <a:rPr lang="en-US" dirty="0" smtClean="0"/>
                  <a:t>For a simple, unweighted, undirected network:</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number</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of</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edges</m:t>
                      </m:r>
                    </m:oMath>
                  </m:oMathPara>
                </a14:m>
                <a:endParaRPr lang="en-US" dirty="0" smtClean="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9" t="-2156"/>
                </a:stretch>
              </a:blipFill>
            </p:spPr>
            <p:txBody>
              <a:bodyPr/>
              <a:lstStyle/>
              <a:p>
                <a:r>
                  <a:rPr lang="en-US">
                    <a:noFill/>
                  </a:rPr>
                  <a:t> </a:t>
                </a:r>
              </a:p>
            </p:txBody>
          </p:sp>
        </mc:Fallback>
      </mc:AlternateContent>
    </p:spTree>
    <p:extLst>
      <p:ext uri="{BB962C8B-B14F-4D97-AF65-F5344CB8AC3E}">
        <p14:creationId xmlns:p14="http://schemas.microsoft.com/office/powerpoint/2010/main" val="1016182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Coefficient</a:t>
            </a:r>
            <a:endParaRPr lang="en-US" dirty="0"/>
          </a:p>
        </p:txBody>
      </p:sp>
      <p:sp>
        <p:nvSpPr>
          <p:cNvPr id="3" name="Content Placeholder 2"/>
          <p:cNvSpPr>
            <a:spLocks noGrp="1"/>
          </p:cNvSpPr>
          <p:nvPr>
            <p:ph idx="1"/>
          </p:nvPr>
        </p:nvSpPr>
        <p:spPr/>
        <p:txBody>
          <a:bodyPr/>
          <a:lstStyle/>
          <a:p>
            <a:r>
              <a:rPr lang="en-US" i="1" dirty="0" smtClean="0"/>
              <a:t>Neighborhood</a:t>
            </a:r>
            <a:r>
              <a:rPr lang="en-US" dirty="0" smtClean="0"/>
              <a:t>: For some node, the subgraph of all nodes connected to it.</a:t>
            </a:r>
            <a:endParaRPr lang="en-US" i="1" dirty="0"/>
          </a:p>
        </p:txBody>
      </p:sp>
      <p:pic>
        <p:nvPicPr>
          <p:cNvPr id="4" name="Picture 3"/>
          <p:cNvPicPr>
            <a:picLocks noChangeAspect="1"/>
          </p:cNvPicPr>
          <p:nvPr/>
        </p:nvPicPr>
        <p:blipFill>
          <a:blip r:embed="rId2"/>
          <a:stretch>
            <a:fillRect/>
          </a:stretch>
        </p:blipFill>
        <p:spPr>
          <a:xfrm>
            <a:off x="3217693" y="2859088"/>
            <a:ext cx="2581526" cy="3556078"/>
          </a:xfrm>
          <a:prstGeom prst="rect">
            <a:avLst/>
          </a:prstGeom>
        </p:spPr>
      </p:pic>
    </p:spTree>
    <p:extLst>
      <p:ext uri="{BB962C8B-B14F-4D97-AF65-F5344CB8AC3E}">
        <p14:creationId xmlns:p14="http://schemas.microsoft.com/office/powerpoint/2010/main" val="232397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Coefficient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0947" y="1600200"/>
                <a:ext cx="8542421" cy="4525963"/>
              </a:xfrm>
            </p:spPr>
            <p:txBody>
              <a:bodyPr>
                <a:normAutofit fontScale="85000" lnSpcReduction="20000"/>
              </a:bodyPr>
              <a:lstStyle/>
              <a:p>
                <a:r>
                  <a:rPr lang="en-US" dirty="0" smtClean="0"/>
                  <a:t>Two types: local and average</a:t>
                </a:r>
              </a:p>
              <a:p>
                <a:pPr lvl="1"/>
                <a:r>
                  <a:rPr lang="en-US" u="sng" dirty="0" smtClean="0"/>
                  <a:t>Local:</a:t>
                </a:r>
                <a:r>
                  <a:rPr lang="en-US" dirty="0" smtClean="0"/>
                  <a:t> Completeness (clique-ness) of the neighborhood of node </a:t>
                </a:r>
                <a14:m>
                  <m:oMath xmlns:m="http://schemas.openxmlformats.org/officeDocument/2006/math">
                    <m:r>
                      <a:rPr lang="en-US" b="0" i="1" smtClean="0">
                        <a:latin typeface="Cambria Math" panose="02040503050406030204" pitchFamily="18" charset="0"/>
                      </a:rPr>
                      <m:t>𝑖</m:t>
                    </m:r>
                  </m:oMath>
                </a14:m>
                <a:endParaRPr lang="en-US" dirty="0" smtClean="0"/>
              </a:p>
              <a:p>
                <a:pPr lvl="1"/>
                <a:r>
                  <a:rPr lang="en-US" dirty="0" smtClean="0"/>
                  <a:t>For a neighborhood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smtClean="0"/>
                  <a:t> nodes and adjacency matrix with binary elements of the type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𝑗𝑘</m:t>
                        </m:r>
                      </m:sub>
                    </m:sSub>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&lt;</m:t>
                              </m:r>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𝑗𝑘</m:t>
                                  </m:r>
                                </m:sub>
                              </m:sSub>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oMath>
                  </m:oMathPara>
                </a14:m>
                <a:endParaRPr lang="en-US" dirty="0" smtClean="0"/>
              </a:p>
              <a:p>
                <a:pPr lvl="1"/>
                <a:r>
                  <a:rPr lang="en-US" u="sng" dirty="0" smtClean="0"/>
                  <a:t>Average:</a:t>
                </a:r>
                <a:r>
                  <a:rPr lang="en-US" dirty="0" smtClean="0"/>
                  <a:t> Mean clustering across all </a:t>
                </a:r>
                <a14:m>
                  <m:oMath xmlns:m="http://schemas.openxmlformats.org/officeDocument/2006/math">
                    <m:r>
                      <a:rPr lang="en-US" b="0" i="1" smtClean="0">
                        <a:latin typeface="Cambria Math" panose="02040503050406030204" pitchFamily="18" charset="0"/>
                      </a:rPr>
                      <m:t>𝑁</m:t>
                    </m:r>
                  </m:oMath>
                </a14:m>
                <a:r>
                  <a:rPr lang="en-US" dirty="0" smtClean="0"/>
                  <a:t> nodes of the full graph:</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0947" y="1600200"/>
                <a:ext cx="8542421" cy="4525963"/>
              </a:xfrm>
              <a:blipFill rotWithShape="0">
                <a:blip r:embed="rId2"/>
                <a:stretch>
                  <a:fillRect l="-1213" t="-3100" r="-1070"/>
                </a:stretch>
              </a:blipFill>
            </p:spPr>
            <p:txBody>
              <a:bodyPr/>
              <a:lstStyle/>
              <a:p>
                <a:r>
                  <a:rPr lang="en-US">
                    <a:noFill/>
                  </a:rPr>
                  <a:t> </a:t>
                </a:r>
              </a:p>
            </p:txBody>
          </p:sp>
        </mc:Fallback>
      </mc:AlternateContent>
    </p:spTree>
    <p:extLst>
      <p:ext uri="{BB962C8B-B14F-4D97-AF65-F5344CB8AC3E}">
        <p14:creationId xmlns:p14="http://schemas.microsoft.com/office/powerpoint/2010/main" val="267842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 Path Length</a:t>
            </a:r>
            <a:endParaRPr lang="en-US" dirty="0"/>
          </a:p>
        </p:txBody>
      </p:sp>
      <p:sp>
        <p:nvSpPr>
          <p:cNvPr id="3" name="Content Placeholder 2"/>
          <p:cNvSpPr>
            <a:spLocks noGrp="1"/>
          </p:cNvSpPr>
          <p:nvPr>
            <p:ph idx="1"/>
          </p:nvPr>
        </p:nvSpPr>
        <p:spPr/>
        <p:txBody>
          <a:bodyPr>
            <a:normAutofit/>
          </a:bodyPr>
          <a:lstStyle/>
          <a:p>
            <a:r>
              <a:rPr lang="en-US" sz="2800" i="1" dirty="0" smtClean="0"/>
              <a:t>Path</a:t>
            </a:r>
            <a:r>
              <a:rPr lang="en-US" sz="2800" dirty="0" smtClean="0"/>
              <a:t>: Alternating sequence of edges and nodes, beginning and terminating with a node</a:t>
            </a:r>
          </a:p>
          <a:p>
            <a:r>
              <a:rPr lang="en-US" sz="2800" i="1" dirty="0" smtClean="0"/>
              <a:t>Path Length:</a:t>
            </a:r>
            <a:r>
              <a:rPr lang="en-US" sz="2800" dirty="0" smtClean="0"/>
              <a:t> Sum of edge weights in a path</a:t>
            </a:r>
          </a:p>
        </p:txBody>
      </p:sp>
      <p:pic>
        <p:nvPicPr>
          <p:cNvPr id="4" name="Picture 3"/>
          <p:cNvPicPr>
            <a:picLocks noChangeAspect="1"/>
          </p:cNvPicPr>
          <p:nvPr/>
        </p:nvPicPr>
        <p:blipFill>
          <a:blip r:embed="rId2"/>
          <a:stretch>
            <a:fillRect/>
          </a:stretch>
        </p:blipFill>
        <p:spPr>
          <a:xfrm>
            <a:off x="3333749" y="3201553"/>
            <a:ext cx="2645945" cy="3551672"/>
          </a:xfrm>
          <a:prstGeom prst="rect">
            <a:avLst/>
          </a:prstGeom>
        </p:spPr>
      </p:pic>
    </p:spTree>
    <p:extLst>
      <p:ext uri="{BB962C8B-B14F-4D97-AF65-F5344CB8AC3E}">
        <p14:creationId xmlns:p14="http://schemas.microsoft.com/office/powerpoint/2010/main" val="3110218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graphs</a:t>
            </a:r>
            <a:endParaRPr lang="en-US"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rcRect t="-24175" b="-24175"/>
          <a:stretch>
            <a:fillRect/>
          </a:stretch>
        </p:blipFill>
        <p:spPr>
          <a:prstGeom prst="rect">
            <a:avLst/>
          </a:prstGeom>
        </p:spPr>
      </p:pic>
      <p:sp>
        <p:nvSpPr>
          <p:cNvPr id="6" name="TextBox 5"/>
          <p:cNvSpPr txBox="1"/>
          <p:nvPr/>
        </p:nvSpPr>
        <p:spPr>
          <a:xfrm>
            <a:off x="3682069" y="1712680"/>
            <a:ext cx="1792455" cy="584776"/>
          </a:xfrm>
          <a:prstGeom prst="rect">
            <a:avLst/>
          </a:prstGeom>
          <a:noFill/>
        </p:spPr>
        <p:txBody>
          <a:bodyPr wrap="square" rtlCol="0">
            <a:spAutoFit/>
          </a:bodyPr>
          <a:lstStyle/>
          <a:p>
            <a:r>
              <a:rPr lang="en-US" sz="3200" dirty="0" smtClean="0">
                <a:latin typeface="Gill Sans Light"/>
              </a:rPr>
              <a:t>Directed</a:t>
            </a:r>
            <a:endParaRPr lang="en-US" sz="3200" dirty="0">
              <a:latin typeface="Gill Sans Light"/>
            </a:endParaRPr>
          </a:p>
        </p:txBody>
      </p:sp>
      <p:sp>
        <p:nvSpPr>
          <p:cNvPr id="7" name="TextBox 6"/>
          <p:cNvSpPr txBox="1"/>
          <p:nvPr/>
        </p:nvSpPr>
        <p:spPr>
          <a:xfrm>
            <a:off x="6548490" y="1712680"/>
            <a:ext cx="1910947" cy="584776"/>
          </a:xfrm>
          <a:prstGeom prst="rect">
            <a:avLst/>
          </a:prstGeom>
          <a:noFill/>
        </p:spPr>
        <p:txBody>
          <a:bodyPr wrap="square" rtlCol="0">
            <a:spAutoFit/>
          </a:bodyPr>
          <a:lstStyle/>
          <a:p>
            <a:r>
              <a:rPr lang="en-US" sz="3200" dirty="0" smtClean="0">
                <a:latin typeface="Gill Sans Light"/>
              </a:rPr>
              <a:t>Weighted</a:t>
            </a:r>
            <a:endParaRPr lang="en-US" sz="3200" dirty="0">
              <a:latin typeface="Gill Sans Light"/>
            </a:endParaRPr>
          </a:p>
        </p:txBody>
      </p:sp>
      <p:sp>
        <p:nvSpPr>
          <p:cNvPr id="8" name="TextBox 7"/>
          <p:cNvSpPr txBox="1"/>
          <p:nvPr/>
        </p:nvSpPr>
        <p:spPr>
          <a:xfrm>
            <a:off x="5967566" y="6391418"/>
            <a:ext cx="2958947" cy="369332"/>
          </a:xfrm>
          <a:prstGeom prst="rect">
            <a:avLst/>
          </a:prstGeom>
          <a:noFill/>
        </p:spPr>
        <p:txBody>
          <a:bodyPr wrap="square" rtlCol="0">
            <a:spAutoFit/>
          </a:bodyPr>
          <a:lstStyle/>
          <a:p>
            <a:pPr algn="r"/>
            <a:r>
              <a:rPr lang="en-US" dirty="0" smtClean="0">
                <a:latin typeface="Gill Sans Light"/>
              </a:rPr>
              <a:t>Boccaletti et al.  2006</a:t>
            </a:r>
            <a:endParaRPr lang="en-US" dirty="0">
              <a:latin typeface="Gill Sans Light"/>
            </a:endParaRPr>
          </a:p>
        </p:txBody>
      </p:sp>
    </p:spTree>
    <p:extLst>
      <p:ext uri="{BB962C8B-B14F-4D97-AF65-F5344CB8AC3E}">
        <p14:creationId xmlns:p14="http://schemas.microsoft.com/office/powerpoint/2010/main" val="452011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 Path Length</a:t>
            </a:r>
            <a:endParaRPr lang="en-US" dirty="0"/>
          </a:p>
        </p:txBody>
      </p:sp>
      <p:sp>
        <p:nvSpPr>
          <p:cNvPr id="3" name="Content Placeholder 2"/>
          <p:cNvSpPr>
            <a:spLocks noGrp="1"/>
          </p:cNvSpPr>
          <p:nvPr>
            <p:ph idx="1"/>
          </p:nvPr>
        </p:nvSpPr>
        <p:spPr/>
        <p:txBody>
          <a:bodyPr/>
          <a:lstStyle/>
          <a:p>
            <a:r>
              <a:rPr lang="en-US" i="1" dirty="0"/>
              <a:t>Minimum Path Length:</a:t>
            </a:r>
            <a:r>
              <a:rPr lang="en-US" dirty="0"/>
              <a:t> For a given pair of nodes, the minimum edge count among all possible </a:t>
            </a:r>
            <a:r>
              <a:rPr lang="en-US" dirty="0" smtClean="0"/>
              <a:t>paths</a:t>
            </a:r>
          </a:p>
          <a:p>
            <a:r>
              <a:rPr lang="en-US" dirty="0" smtClean="0"/>
              <a:t>Solved using </a:t>
            </a:r>
            <a:r>
              <a:rPr lang="en-US" dirty="0"/>
              <a:t>Dijkstra's </a:t>
            </a:r>
            <a:r>
              <a:rPr lang="en-US" dirty="0" smtClean="0"/>
              <a:t>algorithm</a:t>
            </a:r>
            <a:endParaRPr lang="en-US" dirty="0"/>
          </a:p>
        </p:txBody>
      </p:sp>
    </p:spTree>
    <p:extLst>
      <p:ext uri="{BB962C8B-B14F-4D97-AF65-F5344CB8AC3E}">
        <p14:creationId xmlns:p14="http://schemas.microsoft.com/office/powerpoint/2010/main" val="187930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75" y="274638"/>
            <a:ext cx="8229600" cy="1143000"/>
          </a:xfrm>
        </p:spPr>
        <p:txBody>
          <a:bodyPr/>
          <a:lstStyle/>
          <a:p>
            <a:r>
              <a:rPr lang="en-US" dirty="0" smtClean="0"/>
              <a:t>Minimum Path Length Solution</a:t>
            </a:r>
            <a:endParaRPr lang="en-US" dirty="0"/>
          </a:p>
        </p:txBody>
      </p:sp>
      <p:sp>
        <p:nvSpPr>
          <p:cNvPr id="3" name="Rectangle 2"/>
          <p:cNvSpPr/>
          <p:nvPr/>
        </p:nvSpPr>
        <p:spPr>
          <a:xfrm>
            <a:off x="106617" y="1723451"/>
            <a:ext cx="9035716" cy="4770537"/>
          </a:xfrm>
          <a:prstGeom prst="rect">
            <a:avLst/>
          </a:prstGeom>
        </p:spPr>
        <p:txBody>
          <a:bodyPr wrap="square">
            <a:spAutoFit/>
          </a:bodyPr>
          <a:lstStyle/>
          <a:p>
            <a:r>
              <a:rPr lang="en-US" sz="1600" dirty="0">
                <a:solidFill>
                  <a:srgbClr val="0000FF"/>
                </a:solidFill>
                <a:latin typeface="Courier New" panose="02070309020205020404" pitchFamily="49" charset="0"/>
              </a:rPr>
              <a:t>function</a:t>
            </a:r>
            <a:r>
              <a:rPr lang="en-US" sz="1600" dirty="0">
                <a:solidFill>
                  <a:srgbClr val="000000"/>
                </a:solidFill>
                <a:latin typeface="Courier New" panose="02070309020205020404" pitchFamily="49" charset="0"/>
              </a:rPr>
              <a:t> Li = </a:t>
            </a:r>
            <a:r>
              <a:rPr lang="en-US" sz="1600" dirty="0" err="1">
                <a:solidFill>
                  <a:srgbClr val="000000"/>
                </a:solidFill>
                <a:latin typeface="Courier New" panose="02070309020205020404" pitchFamily="49" charset="0"/>
              </a:rPr>
              <a:t>Dijkstra</a:t>
            </a:r>
            <a:r>
              <a:rPr lang="en-US" sz="1600" dirty="0">
                <a:solidFill>
                  <a:srgbClr val="000000"/>
                </a:solidFill>
                <a:latin typeface="Courier New" panose="02070309020205020404" pitchFamily="49" charset="0"/>
              </a:rPr>
              <a:t>(</a:t>
            </a:r>
            <a:r>
              <a:rPr lang="en-US" sz="1600" dirty="0" err="1">
                <a:solidFill>
                  <a:srgbClr val="000000"/>
                </a:solidFill>
                <a:latin typeface="Courier New" panose="02070309020205020404" pitchFamily="49" charset="0"/>
              </a:rPr>
              <a:t>A,i</a:t>
            </a:r>
            <a:r>
              <a:rPr lang="en-US" sz="1600" dirty="0">
                <a:solidFill>
                  <a:srgbClr val="000000"/>
                </a:solidFill>
                <a:latin typeface="Courier New" panose="02070309020205020404" pitchFamily="49" charset="0"/>
              </a:rPr>
              <a:t>)</a:t>
            </a:r>
          </a:p>
          <a:p>
            <a:r>
              <a:rPr lang="en-US" sz="1600" dirty="0">
                <a:solidFill>
                  <a:srgbClr val="228B22"/>
                </a:solidFill>
                <a:latin typeface="Courier New" panose="02070309020205020404" pitchFamily="49" charset="0"/>
              </a:rPr>
              <a:t>% Takes adjacency matrix A, starting node index i</a:t>
            </a:r>
          </a:p>
          <a:p>
            <a:r>
              <a:rPr lang="en-US" sz="1600" dirty="0">
                <a:solidFill>
                  <a:srgbClr val="228B22"/>
                </a:solidFill>
                <a:latin typeface="Courier New" panose="02070309020205020404" pitchFamily="49" charset="0"/>
              </a:rPr>
              <a:t>% mark non-existent edges as having weights of inf</a:t>
            </a:r>
          </a:p>
          <a:p>
            <a:r>
              <a:rPr lang="en-US" sz="1600" dirty="0">
                <a:solidFill>
                  <a:srgbClr val="228B22"/>
                </a:solidFill>
                <a:latin typeface="Courier New" panose="02070309020205020404" pitchFamily="49" charset="0"/>
              </a:rPr>
              <a:t>% Li gives the minimum distance to each node</a:t>
            </a:r>
          </a:p>
          <a:p>
            <a:r>
              <a:rPr lang="en-US" sz="1600" dirty="0">
                <a:solidFill>
                  <a:srgbClr val="228B22"/>
                </a:solidFill>
                <a:latin typeface="Courier New" panose="02070309020205020404" pitchFamily="49" charset="0"/>
              </a:rPr>
              <a:t>% for directed graphs, columns dictate the "from" node</a:t>
            </a:r>
          </a:p>
          <a:p>
            <a:r>
              <a:rPr lang="en-US" sz="1600" dirty="0">
                <a:solidFill>
                  <a:srgbClr val="228B22"/>
                </a:solidFill>
                <a:latin typeface="Courier New" panose="02070309020205020404" pitchFamily="49" charset="0"/>
              </a:rPr>
              <a:t> </a:t>
            </a:r>
          </a:p>
          <a:p>
            <a:r>
              <a:rPr lang="en-US" sz="1600" dirty="0">
                <a:solidFill>
                  <a:srgbClr val="000000"/>
                </a:solidFill>
                <a:latin typeface="Courier New" panose="02070309020205020404" pitchFamily="49" charset="0"/>
              </a:rPr>
              <a:t>n             = size(A,1);      </a:t>
            </a:r>
            <a:r>
              <a:rPr lang="en-US" sz="1600" dirty="0">
                <a:solidFill>
                  <a:srgbClr val="228B22"/>
                </a:solidFill>
                <a:latin typeface="Courier New" panose="02070309020205020404" pitchFamily="49" charset="0"/>
              </a:rPr>
              <a:t>% node count</a:t>
            </a:r>
          </a:p>
          <a:p>
            <a:r>
              <a:rPr lang="en-US" sz="1600" dirty="0">
                <a:solidFill>
                  <a:srgbClr val="000000"/>
                </a:solidFill>
                <a:latin typeface="Courier New" panose="02070309020205020404" pitchFamily="49" charset="0"/>
              </a:rPr>
              <a:t>Li            = inf(n,1);       </a:t>
            </a:r>
            <a:r>
              <a:rPr lang="en-US" sz="1600" dirty="0">
                <a:solidFill>
                  <a:srgbClr val="228B22"/>
                </a:solidFill>
                <a:latin typeface="Courier New" panose="02070309020205020404" pitchFamily="49" charset="0"/>
              </a:rPr>
              <a:t>% distance functions initialized to inf</a:t>
            </a:r>
          </a:p>
          <a:p>
            <a:r>
              <a:rPr lang="en-US" sz="1600" dirty="0">
                <a:solidFill>
                  <a:srgbClr val="000000"/>
                </a:solidFill>
                <a:latin typeface="Courier New" panose="02070309020205020404" pitchFamily="49" charset="0"/>
              </a:rPr>
              <a:t>Li(i)         = 0;              </a:t>
            </a:r>
            <a:r>
              <a:rPr lang="en-US" sz="1600" dirty="0">
                <a:solidFill>
                  <a:srgbClr val="228B22"/>
                </a:solidFill>
                <a:latin typeface="Courier New" panose="02070309020205020404" pitchFamily="49" charset="0"/>
              </a:rPr>
              <a:t>% starting point w/0 dist by definition</a:t>
            </a:r>
          </a:p>
          <a:p>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            = 1:n;            </a:t>
            </a:r>
            <a:r>
              <a:rPr lang="en-US" sz="1600" dirty="0">
                <a:solidFill>
                  <a:srgbClr val="228B22"/>
                </a:solidFill>
                <a:latin typeface="Courier New" panose="02070309020205020404" pitchFamily="49" charset="0"/>
              </a:rPr>
              <a:t>% indices of unvisited nodes</a:t>
            </a:r>
          </a:p>
          <a:p>
            <a:r>
              <a:rPr lang="en-US" sz="1600" dirty="0">
                <a:solidFill>
                  <a:srgbClr val="228B22"/>
                </a:solidFill>
                <a:latin typeface="Courier New" panose="02070309020205020404" pitchFamily="49" charset="0"/>
              </a:rPr>
              <a:t> </a:t>
            </a:r>
          </a:p>
          <a:p>
            <a:r>
              <a:rPr lang="en-US" sz="1600" dirty="0">
                <a:solidFill>
                  <a:srgbClr val="0000FF"/>
                </a:solidFill>
                <a:latin typeface="Courier New" panose="02070309020205020404" pitchFamily="49" charset="0"/>
              </a:rPr>
              <a:t>while</a:t>
            </a:r>
            <a:r>
              <a:rPr lang="en-US" sz="1600" dirty="0">
                <a:solidFill>
                  <a:srgbClr val="000000"/>
                </a:solidFill>
                <a:latin typeface="Courier New" panose="02070309020205020404" pitchFamily="49" charset="0"/>
              </a:rPr>
              <a:t> any(</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a:t>
            </a:r>
          </a:p>
          <a:p>
            <a:r>
              <a:rPr lang="en-US" sz="1600" dirty="0">
                <a:solidFill>
                  <a:srgbClr val="000000"/>
                </a:solidFill>
                <a:latin typeface="Courier New" panose="02070309020205020404" pitchFamily="49" charset="0"/>
              </a:rPr>
              <a:t>    [~,ci]    = min(Li(</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    </a:t>
            </a:r>
            <a:r>
              <a:rPr lang="en-US" sz="1600" dirty="0">
                <a:solidFill>
                  <a:srgbClr val="228B22"/>
                </a:solidFill>
                <a:latin typeface="Courier New" panose="02070309020205020404" pitchFamily="49" charset="0"/>
              </a:rPr>
              <a:t>% find terminal index of shortest path</a:t>
            </a:r>
          </a:p>
          <a:p>
            <a:r>
              <a:rPr lang="en-US" sz="1600" dirty="0">
                <a:solidFill>
                  <a:srgbClr val="000000"/>
                </a:solidFill>
                <a:latin typeface="Courier New" panose="02070309020205020404" pitchFamily="49" charset="0"/>
              </a:rPr>
              <a:t>    current   = </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(ci);         </a:t>
            </a:r>
            <a:r>
              <a:rPr lang="en-US" sz="1600" dirty="0">
                <a:solidFill>
                  <a:srgbClr val="228B22"/>
                </a:solidFill>
                <a:latin typeface="Courier New" panose="02070309020205020404" pitchFamily="49" charset="0"/>
              </a:rPr>
              <a:t>% greedily mark as "current"</a:t>
            </a:r>
          </a:p>
          <a:p>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(ci)    = [];             </a:t>
            </a:r>
            <a:r>
              <a:rPr lang="en-US" sz="1600" dirty="0">
                <a:solidFill>
                  <a:srgbClr val="228B22"/>
                </a:solidFill>
                <a:latin typeface="Courier New" panose="02070309020205020404" pitchFamily="49" charset="0"/>
              </a:rPr>
              <a:t>% ...and, in turn, as "visited"</a:t>
            </a:r>
          </a:p>
          <a:p>
            <a:r>
              <a:rPr lang="en-US" sz="1600" dirty="0">
                <a:solidFill>
                  <a:srgbClr val="000000"/>
                </a:solidFill>
                <a:latin typeface="Courier New" panose="02070309020205020404" pitchFamily="49" charset="0"/>
              </a:rPr>
              <a:t>    </a:t>
            </a:r>
          </a:p>
          <a:p>
            <a:r>
              <a:rPr lang="en-US" sz="1600" dirty="0">
                <a:solidFill>
                  <a:srgbClr val="000000"/>
                </a:solidFill>
                <a:latin typeface="Courier New" panose="02070309020205020404" pitchFamily="49" charset="0"/>
              </a:rPr>
              <a:t>    Li(</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    = min(Li(</a:t>
            </a:r>
            <a:r>
              <a:rPr lang="en-US" sz="1600" dirty="0" err="1">
                <a:solidFill>
                  <a:srgbClr val="000000"/>
                </a:solidFill>
                <a:latin typeface="Courier New" panose="02070309020205020404" pitchFamily="49" charset="0"/>
              </a:rPr>
              <a:t>uv</a:t>
            </a:r>
            <a:r>
              <a:rPr lang="en-US" sz="1600" dirty="0">
                <a:solidFill>
                  <a:srgbClr val="000000"/>
                </a:solidFill>
                <a:latin typeface="Courier New" panose="02070309020205020404" pitchFamily="49" charset="0"/>
              </a:rPr>
              <a:t>),Li(current) + A(</a:t>
            </a:r>
            <a:r>
              <a:rPr lang="en-US" sz="1600" dirty="0" err="1">
                <a:solidFill>
                  <a:srgbClr val="000000"/>
                </a:solidFill>
                <a:latin typeface="Courier New" panose="02070309020205020404" pitchFamily="49" charset="0"/>
              </a:rPr>
              <a:t>uv,current</a:t>
            </a:r>
            <a:r>
              <a:rPr lang="en-US" sz="1600" dirty="0">
                <a:solidFill>
                  <a:srgbClr val="000000"/>
                </a:solidFill>
                <a:latin typeface="Courier New" panose="02070309020205020404" pitchFamily="49" charset="0"/>
              </a:rPr>
              <a:t>));</a:t>
            </a:r>
          </a:p>
          <a:p>
            <a:r>
              <a:rPr lang="en-US" sz="1600" dirty="0">
                <a:solidFill>
                  <a:srgbClr val="000000"/>
                </a:solidFill>
                <a:latin typeface="Courier New" panose="02070309020205020404" pitchFamily="49" charset="0"/>
              </a:rPr>
              <a:t>                                </a:t>
            </a:r>
            <a:r>
              <a:rPr lang="en-US" sz="1600" dirty="0">
                <a:solidFill>
                  <a:srgbClr val="228B22"/>
                </a:solidFill>
                <a:latin typeface="Courier New" panose="02070309020205020404" pitchFamily="49" charset="0"/>
              </a:rPr>
              <a:t>% minimum of previous distance &amp; current</a:t>
            </a:r>
          </a:p>
          <a:p>
            <a:r>
              <a:rPr lang="en-US" sz="1600" dirty="0">
                <a:solidFill>
                  <a:srgbClr val="0000FF"/>
                </a:solidFill>
                <a:latin typeface="Courier New" panose="02070309020205020404" pitchFamily="49" charset="0"/>
              </a:rPr>
              <a:t>end</a:t>
            </a:r>
          </a:p>
        </p:txBody>
      </p:sp>
    </p:spTree>
    <p:extLst>
      <p:ext uri="{BB962C8B-B14F-4D97-AF65-F5344CB8AC3E}">
        <p14:creationId xmlns:p14="http://schemas.microsoft.com/office/powerpoint/2010/main" val="1166747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 Path Length</a:t>
            </a:r>
            <a:endParaRPr lang="en-US" dirty="0"/>
          </a:p>
        </p:txBody>
      </p:sp>
      <p:sp>
        <p:nvSpPr>
          <p:cNvPr id="3" name="Content Placeholder 2"/>
          <p:cNvSpPr>
            <a:spLocks noGrp="1"/>
          </p:cNvSpPr>
          <p:nvPr>
            <p:ph idx="1"/>
          </p:nvPr>
        </p:nvSpPr>
        <p:spPr>
          <a:xfrm>
            <a:off x="457200" y="1600200"/>
            <a:ext cx="8229600" cy="4525963"/>
          </a:xfrm>
        </p:spPr>
        <p:txBody>
          <a:bodyPr/>
          <a:lstStyle/>
          <a:p>
            <a:r>
              <a:rPr lang="en-US" i="1" dirty="0"/>
              <a:t>Characteristic Path Length:</a:t>
            </a:r>
            <a:r>
              <a:rPr lang="en-US" dirty="0"/>
              <a:t> The mean minimum path length across all </a:t>
            </a:r>
            <a:r>
              <a:rPr lang="en-US" dirty="0" smtClean="0"/>
              <a:t>pairs </a:t>
            </a:r>
            <a:r>
              <a:rPr lang="en-US" dirty="0"/>
              <a:t>of </a:t>
            </a:r>
            <a:r>
              <a:rPr lang="en-US" dirty="0" smtClean="0"/>
              <a:t>(different) nodes:</a:t>
            </a:r>
          </a:p>
        </p:txBody>
      </p:sp>
      <p:pic>
        <p:nvPicPr>
          <p:cNvPr id="5" name="Picture 4"/>
          <p:cNvPicPr>
            <a:picLocks noChangeAspect="1"/>
          </p:cNvPicPr>
          <p:nvPr/>
        </p:nvPicPr>
        <p:blipFill>
          <a:blip r:embed="rId2"/>
          <a:stretch>
            <a:fillRect/>
          </a:stretch>
        </p:blipFill>
        <p:spPr>
          <a:xfrm>
            <a:off x="2152274" y="3313517"/>
            <a:ext cx="4839453" cy="3115528"/>
          </a:xfrm>
          <a:prstGeom prst="rect">
            <a:avLst/>
          </a:prstGeom>
        </p:spPr>
      </p:pic>
    </p:spTree>
    <p:extLst>
      <p:ext uri="{BB962C8B-B14F-4D97-AF65-F5344CB8AC3E}">
        <p14:creationId xmlns:p14="http://schemas.microsoft.com/office/powerpoint/2010/main" val="9232288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 and C of prior graphs</a:t>
            </a:r>
            <a:endParaRPr lang="en-US" dirty="0"/>
          </a:p>
        </p:txBody>
      </p:sp>
      <p:sp>
        <p:nvSpPr>
          <p:cNvPr id="3" name="Content Placeholder 2"/>
          <p:cNvSpPr>
            <a:spLocks noGrp="1"/>
          </p:cNvSpPr>
          <p:nvPr>
            <p:ph idx="1"/>
          </p:nvPr>
        </p:nvSpPr>
        <p:spPr/>
        <p:txBody>
          <a:bodyPr/>
          <a:lstStyle/>
          <a:p>
            <a:r>
              <a:rPr lang="en-US" b="1" dirty="0" smtClean="0"/>
              <a:t>Regular:</a:t>
            </a:r>
            <a:r>
              <a:rPr lang="en-US" dirty="0" smtClean="0"/>
              <a:t>	 		L ~ N				C ~ 1</a:t>
            </a:r>
          </a:p>
          <a:p>
            <a:r>
              <a:rPr lang="en-US" b="1" dirty="0" smtClean="0"/>
              <a:t>Random:</a:t>
            </a:r>
            <a:r>
              <a:rPr lang="en-US" dirty="0" smtClean="0"/>
              <a:t> </a:t>
            </a:r>
            <a:r>
              <a:rPr lang="en-US" dirty="0"/>
              <a:t>		</a:t>
            </a:r>
            <a:r>
              <a:rPr lang="en-US" dirty="0" smtClean="0"/>
              <a:t>    L ~ log N</a:t>
            </a:r>
            <a:r>
              <a:rPr lang="en-US" dirty="0"/>
              <a:t>	</a:t>
            </a:r>
            <a:r>
              <a:rPr lang="en-US" dirty="0" smtClean="0"/>
              <a:t>		C </a:t>
            </a:r>
            <a:r>
              <a:rPr lang="en-US" dirty="0"/>
              <a:t>~ </a:t>
            </a:r>
            <a:r>
              <a:rPr lang="en-US" dirty="0" smtClean="0"/>
              <a:t>1/N</a:t>
            </a:r>
          </a:p>
          <a:p>
            <a:r>
              <a:rPr lang="en-US" b="1" dirty="0"/>
              <a:t>Small World:</a:t>
            </a:r>
            <a:r>
              <a:rPr lang="en-US" dirty="0"/>
              <a:t> 	L ~ log N			C ~ </a:t>
            </a:r>
            <a:r>
              <a:rPr lang="en-US" dirty="0" smtClean="0"/>
              <a:t>1</a:t>
            </a:r>
          </a:p>
          <a:p>
            <a:endParaRPr lang="en-US" dirty="0"/>
          </a:p>
        </p:txBody>
      </p:sp>
      <p:pic>
        <p:nvPicPr>
          <p:cNvPr id="8" name="Picture 7" descr="smallWorld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80" y="3547280"/>
            <a:ext cx="6375239" cy="3059870"/>
          </a:xfrm>
          <a:prstGeom prst="rect">
            <a:avLst/>
          </a:prstGeom>
        </p:spPr>
      </p:pic>
      <p:sp>
        <p:nvSpPr>
          <p:cNvPr id="5" name="TextBox 4"/>
          <p:cNvSpPr txBox="1"/>
          <p:nvPr/>
        </p:nvSpPr>
        <p:spPr>
          <a:xfrm>
            <a:off x="6119966" y="6431938"/>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
        <p:nvSpPr>
          <p:cNvPr id="4" name="Rectangle 3"/>
          <p:cNvSpPr/>
          <p:nvPr/>
        </p:nvSpPr>
        <p:spPr>
          <a:xfrm>
            <a:off x="517359" y="2879802"/>
            <a:ext cx="7808495" cy="43726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ectangle 6"/>
          <p:cNvSpPr/>
          <p:nvPr/>
        </p:nvSpPr>
        <p:spPr>
          <a:xfrm>
            <a:off x="284749" y="5919117"/>
            <a:ext cx="7808495" cy="43726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Rectangle 8"/>
          <p:cNvSpPr/>
          <p:nvPr/>
        </p:nvSpPr>
        <p:spPr>
          <a:xfrm>
            <a:off x="100265" y="6364008"/>
            <a:ext cx="6019702" cy="43726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Rectangle 9"/>
          <p:cNvSpPr/>
          <p:nvPr/>
        </p:nvSpPr>
        <p:spPr>
          <a:xfrm>
            <a:off x="3262516" y="3547280"/>
            <a:ext cx="2368263" cy="2177717"/>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28654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 and C of prior graphs</a:t>
            </a:r>
            <a:endParaRPr lang="en-US" dirty="0"/>
          </a:p>
        </p:txBody>
      </p:sp>
      <p:sp>
        <p:nvSpPr>
          <p:cNvPr id="3" name="Content Placeholder 2"/>
          <p:cNvSpPr>
            <a:spLocks noGrp="1"/>
          </p:cNvSpPr>
          <p:nvPr>
            <p:ph idx="1"/>
          </p:nvPr>
        </p:nvSpPr>
        <p:spPr/>
        <p:txBody>
          <a:bodyPr/>
          <a:lstStyle/>
          <a:p>
            <a:r>
              <a:rPr lang="en-US" b="1" dirty="0" smtClean="0"/>
              <a:t>Regular:</a:t>
            </a:r>
            <a:r>
              <a:rPr lang="en-US" dirty="0" smtClean="0"/>
              <a:t>	 		L ~ N				C ~ 1</a:t>
            </a:r>
          </a:p>
          <a:p>
            <a:r>
              <a:rPr lang="en-US" b="1" dirty="0" smtClean="0"/>
              <a:t>Random:</a:t>
            </a:r>
            <a:r>
              <a:rPr lang="en-US" dirty="0" smtClean="0"/>
              <a:t> </a:t>
            </a:r>
            <a:r>
              <a:rPr lang="en-US" dirty="0"/>
              <a:t>		</a:t>
            </a:r>
            <a:r>
              <a:rPr lang="en-US" dirty="0" smtClean="0"/>
              <a:t>    L ~ log N</a:t>
            </a:r>
            <a:r>
              <a:rPr lang="en-US" dirty="0"/>
              <a:t>	</a:t>
            </a:r>
            <a:r>
              <a:rPr lang="en-US" dirty="0" smtClean="0"/>
              <a:t>		C </a:t>
            </a:r>
            <a:r>
              <a:rPr lang="en-US" dirty="0"/>
              <a:t>~ </a:t>
            </a:r>
            <a:r>
              <a:rPr lang="en-US" dirty="0" smtClean="0"/>
              <a:t>1/N</a:t>
            </a:r>
          </a:p>
          <a:p>
            <a:r>
              <a:rPr lang="en-US" b="1" dirty="0"/>
              <a:t>Small World:</a:t>
            </a:r>
            <a:r>
              <a:rPr lang="en-US" dirty="0"/>
              <a:t> 	L ~ log N			C ~ </a:t>
            </a:r>
            <a:r>
              <a:rPr lang="en-US" dirty="0" smtClean="0"/>
              <a:t>1</a:t>
            </a:r>
          </a:p>
          <a:p>
            <a:endParaRPr lang="en-US" dirty="0"/>
          </a:p>
        </p:txBody>
      </p:sp>
      <p:pic>
        <p:nvPicPr>
          <p:cNvPr id="8" name="Picture 7" descr="smallWorld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80" y="3547280"/>
            <a:ext cx="6375239" cy="3059870"/>
          </a:xfrm>
          <a:prstGeom prst="rect">
            <a:avLst/>
          </a:prstGeom>
        </p:spPr>
      </p:pic>
      <p:sp>
        <p:nvSpPr>
          <p:cNvPr id="5" name="TextBox 4"/>
          <p:cNvSpPr txBox="1"/>
          <p:nvPr/>
        </p:nvSpPr>
        <p:spPr>
          <a:xfrm>
            <a:off x="6119966" y="6431938"/>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Tree>
    <p:extLst>
      <p:ext uri="{BB962C8B-B14F-4D97-AF65-F5344CB8AC3E}">
        <p14:creationId xmlns:p14="http://schemas.microsoft.com/office/powerpoint/2010/main" val="14009121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“Sweet Spot”</a:t>
            </a:r>
            <a:endParaRPr lang="en-US" dirty="0"/>
          </a:p>
        </p:txBody>
      </p:sp>
      <p:pic>
        <p:nvPicPr>
          <p:cNvPr id="4" name="Content Placeholder 3" descr="smallWorldPAndCGraph.png"/>
          <p:cNvPicPr>
            <a:picLocks noGrp="1" noChangeAspect="1"/>
          </p:cNvPicPr>
          <p:nvPr>
            <p:ph idx="1"/>
          </p:nvPr>
        </p:nvPicPr>
        <p:blipFill>
          <a:blip r:embed="rId3">
            <a:extLst>
              <a:ext uri="{28A0092B-C50C-407E-A947-70E740481C1C}">
                <a14:useLocalDpi xmlns:a14="http://schemas.microsoft.com/office/drawing/2010/main" val="0"/>
              </a:ext>
            </a:extLst>
          </a:blip>
          <a:srcRect l="-16693" r="-16693"/>
          <a:stretch>
            <a:fillRect/>
          </a:stretch>
        </p:blipFill>
        <p:spPr>
          <a:prstGeom prst="rect">
            <a:avLst/>
          </a:prstGeom>
        </p:spPr>
      </p:pic>
    </p:spTree>
    <p:extLst>
      <p:ext uri="{BB962C8B-B14F-4D97-AF65-F5344CB8AC3E}">
        <p14:creationId xmlns:p14="http://schemas.microsoft.com/office/powerpoint/2010/main" val="1486449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mallWorldTable.png"/>
          <p:cNvPicPr>
            <a:picLocks noGrp="1" noChangeAspect="1"/>
          </p:cNvPicPr>
          <p:nvPr>
            <p:ph idx="1"/>
          </p:nvPr>
        </p:nvPicPr>
        <p:blipFill>
          <a:blip r:embed="rId3">
            <a:extLst>
              <a:ext uri="{28A0092B-C50C-407E-A947-70E740481C1C}">
                <a14:useLocalDpi xmlns:a14="http://schemas.microsoft.com/office/drawing/2010/main" val="0"/>
              </a:ext>
            </a:extLst>
          </a:blip>
          <a:srcRect t="-70304" b="-70304"/>
          <a:stretch>
            <a:fillRect/>
          </a:stretch>
        </p:blipFill>
        <p:spPr>
          <a:xfrm>
            <a:off x="457200" y="1291975"/>
            <a:ext cx="8229600" cy="4525963"/>
          </a:xfrm>
        </p:spPr>
      </p:pic>
      <p:sp>
        <p:nvSpPr>
          <p:cNvPr id="4" name="Title 1"/>
          <p:cNvSpPr txBox="1">
            <a:spLocks/>
          </p:cNvSpPr>
          <p:nvPr/>
        </p:nvSpPr>
        <p:spPr>
          <a:xfrm>
            <a:off x="0" y="274638"/>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Gill Sans Light"/>
                <a:ea typeface="+mj-ea"/>
                <a:cs typeface="+mj-cs"/>
              </a:defRPr>
            </a:lvl1pPr>
          </a:lstStyle>
          <a:p>
            <a:r>
              <a:rPr lang="en-US" dirty="0" smtClean="0"/>
              <a:t>Real Networks in the “Sweet Spot”</a:t>
            </a:r>
          </a:p>
        </p:txBody>
      </p:sp>
      <p:sp>
        <p:nvSpPr>
          <p:cNvPr id="7" name="Rounded Rectangle 6"/>
          <p:cNvSpPr/>
          <p:nvPr/>
        </p:nvSpPr>
        <p:spPr>
          <a:xfrm>
            <a:off x="457200" y="4105554"/>
            <a:ext cx="8013291" cy="271238"/>
          </a:xfrm>
          <a:prstGeom prst="roundRect">
            <a:avLst/>
          </a:prstGeom>
          <a:solidFill>
            <a:srgbClr val="FFFF00">
              <a:alpha val="28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119966" y="6383810"/>
            <a:ext cx="2958947" cy="369332"/>
          </a:xfrm>
          <a:prstGeom prst="rect">
            <a:avLst/>
          </a:prstGeom>
          <a:noFill/>
        </p:spPr>
        <p:txBody>
          <a:bodyPr wrap="square" rtlCol="0">
            <a:spAutoFit/>
          </a:bodyPr>
          <a:lstStyle/>
          <a:p>
            <a:pPr algn="r"/>
            <a:r>
              <a:rPr lang="en-US" dirty="0" smtClean="0">
                <a:latin typeface="Gill Sans Light"/>
              </a:rPr>
              <a:t>Watts and Strogatz 1996</a:t>
            </a:r>
            <a:endParaRPr lang="en-US" dirty="0">
              <a:latin typeface="Gill Sans Light"/>
            </a:endParaRPr>
          </a:p>
        </p:txBody>
      </p:sp>
      <p:sp>
        <p:nvSpPr>
          <p:cNvPr id="3" name="TextBox 2"/>
          <p:cNvSpPr txBox="1"/>
          <p:nvPr/>
        </p:nvSpPr>
        <p:spPr>
          <a:xfrm>
            <a:off x="1522715" y="4436099"/>
            <a:ext cx="1368595" cy="369332"/>
          </a:xfrm>
          <a:prstGeom prst="rect">
            <a:avLst/>
          </a:prstGeom>
          <a:noFill/>
        </p:spPr>
        <p:txBody>
          <a:bodyPr wrap="square" rtlCol="0">
            <a:spAutoFit/>
          </a:bodyPr>
          <a:lstStyle/>
          <a:p>
            <a:r>
              <a:rPr lang="en-US" dirty="0" smtClean="0">
                <a:latin typeface="Gill Sans Light"/>
                <a:cs typeface="Gill Sans Light"/>
              </a:rPr>
              <a:t>N=279</a:t>
            </a:r>
            <a:endParaRPr lang="en-US" dirty="0">
              <a:latin typeface="Gill Sans Light"/>
              <a:cs typeface="Gill Sans Light"/>
            </a:endParaRPr>
          </a:p>
        </p:txBody>
      </p:sp>
      <p:cxnSp>
        <p:nvCxnSpPr>
          <p:cNvPr id="9" name="Straight Arrow Connector 8"/>
          <p:cNvCxnSpPr/>
          <p:nvPr/>
        </p:nvCxnSpPr>
        <p:spPr>
          <a:xfrm flipH="1" flipV="1">
            <a:off x="1054187" y="4376792"/>
            <a:ext cx="468528" cy="2439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14074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Tree Shrew Small World</a:t>
            </a:r>
            <a:endParaRPr lang="en-US" dirty="0"/>
          </a:p>
        </p:txBody>
      </p:sp>
      <p:pic>
        <p:nvPicPr>
          <p:cNvPr id="81922" name="Picture 2"/>
          <p:cNvPicPr>
            <a:picLocks noGrp="1" noChangeAspect="1" noChangeArrowheads="1"/>
          </p:cNvPicPr>
          <p:nvPr>
            <p:ph idx="1"/>
          </p:nvPr>
        </p:nvPicPr>
        <p:blipFill>
          <a:blip r:embed="rId3"/>
          <a:srcRect/>
          <a:stretch>
            <a:fillRect/>
          </a:stretch>
        </p:blipFill>
        <p:spPr bwMode="auto">
          <a:xfrm>
            <a:off x="1103342" y="1600200"/>
            <a:ext cx="6937316" cy="4873429"/>
          </a:xfrm>
          <a:prstGeom prst="rect">
            <a:avLst/>
          </a:prstGeom>
          <a:noFill/>
          <a:ln w="9525">
            <a:noFill/>
            <a:miter lim="800000"/>
            <a:headEnd/>
            <a:tailEnd/>
          </a:ln>
        </p:spPr>
      </p:pic>
      <p:sp>
        <p:nvSpPr>
          <p:cNvPr id="5" name="TextBox 4"/>
          <p:cNvSpPr txBox="1"/>
          <p:nvPr/>
        </p:nvSpPr>
        <p:spPr>
          <a:xfrm>
            <a:off x="6119966" y="6383810"/>
            <a:ext cx="2958947" cy="369332"/>
          </a:xfrm>
          <a:prstGeom prst="rect">
            <a:avLst/>
          </a:prstGeom>
          <a:noFill/>
        </p:spPr>
        <p:txBody>
          <a:bodyPr wrap="square" rtlCol="0">
            <a:spAutoFit/>
          </a:bodyPr>
          <a:lstStyle/>
          <a:p>
            <a:pPr algn="r"/>
            <a:r>
              <a:rPr lang="en-US" dirty="0" smtClean="0">
                <a:latin typeface="Gill Sans Light"/>
              </a:rPr>
              <a:t>Bosking et al. 1997</a:t>
            </a:r>
            <a:endParaRPr lang="en-US" dirty="0">
              <a:latin typeface="Gill Sans Ligh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Distributions</a:t>
            </a:r>
            <a:endParaRPr lang="en-US" dirty="0"/>
          </a:p>
        </p:txBody>
      </p:sp>
      <p:sp>
        <p:nvSpPr>
          <p:cNvPr id="3" name="Content Placeholder 2"/>
          <p:cNvSpPr>
            <a:spLocks noGrp="1"/>
          </p:cNvSpPr>
          <p:nvPr>
            <p:ph idx="1"/>
          </p:nvPr>
        </p:nvSpPr>
        <p:spPr/>
        <p:txBody>
          <a:bodyPr/>
          <a:lstStyle/>
          <a:p>
            <a:r>
              <a:rPr lang="en-US" dirty="0"/>
              <a:t>The </a:t>
            </a:r>
            <a:r>
              <a:rPr lang="en-US" b="1" dirty="0"/>
              <a:t>degree</a:t>
            </a:r>
            <a:r>
              <a:rPr lang="en-US" dirty="0"/>
              <a:t> of a node </a:t>
            </a:r>
            <a:r>
              <a:rPr lang="en-US" i="1" dirty="0"/>
              <a:t>k</a:t>
            </a:r>
            <a:r>
              <a:rPr lang="en-US" i="1" baseline="-25000" dirty="0"/>
              <a:t>i</a:t>
            </a:r>
            <a:r>
              <a:rPr lang="en-US" dirty="0"/>
              <a:t> is simply the number of edges connected to that node</a:t>
            </a:r>
          </a:p>
          <a:p>
            <a:r>
              <a:rPr lang="en-US" dirty="0"/>
              <a:t>The </a:t>
            </a:r>
            <a:r>
              <a:rPr lang="en-US" b="1" dirty="0"/>
              <a:t>degree distribution</a:t>
            </a:r>
            <a:r>
              <a:rPr lang="en-US" dirty="0"/>
              <a:t> </a:t>
            </a:r>
            <a:r>
              <a:rPr lang="en-US" i="1" dirty="0"/>
              <a:t>P(k)</a:t>
            </a:r>
            <a:r>
              <a:rPr lang="en-US" dirty="0"/>
              <a:t> is the probability across a network of a node having degree </a:t>
            </a:r>
            <a:r>
              <a:rPr lang="en-US" i="1" dirty="0"/>
              <a:t>k</a:t>
            </a:r>
            <a:r>
              <a:rPr lang="en-US" dirty="0" smtClean="0"/>
              <a:t>.</a:t>
            </a:r>
            <a:endParaRPr lang="en-US" dirty="0"/>
          </a:p>
        </p:txBody>
      </p:sp>
    </p:spTree>
    <p:extLst>
      <p:ext uri="{BB962C8B-B14F-4D97-AF65-F5344CB8AC3E}">
        <p14:creationId xmlns:p14="http://schemas.microsoft.com/office/powerpoint/2010/main" val="4112958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417"/>
            <a:ext cx="8229600" cy="1143000"/>
          </a:xfrm>
        </p:spPr>
        <p:txBody>
          <a:bodyPr/>
          <a:lstStyle/>
          <a:p>
            <a:r>
              <a:rPr lang="en-US" dirty="0" smtClean="0"/>
              <a:t>Hubs: High-Degree Nodes</a:t>
            </a:r>
            <a:endParaRPr lang="en-US" dirty="0"/>
          </a:p>
        </p:txBody>
      </p:sp>
      <p:pic>
        <p:nvPicPr>
          <p:cNvPr id="7" name="Content Placeholder 6" descr="TheInternet.png"/>
          <p:cNvPicPr>
            <a:picLocks noGrp="1" noChangeAspect="1"/>
          </p:cNvPicPr>
          <p:nvPr>
            <p:ph idx="1"/>
          </p:nvPr>
        </p:nvPicPr>
        <p:blipFill>
          <a:blip r:embed="rId3">
            <a:extLst>
              <a:ext uri="{28A0092B-C50C-407E-A947-70E740481C1C}">
                <a14:useLocalDpi xmlns:a14="http://schemas.microsoft.com/office/drawing/2010/main" val="0"/>
              </a:ext>
            </a:extLst>
          </a:blip>
          <a:srcRect l="-13312" r="-13312"/>
          <a:stretch>
            <a:fillRect/>
          </a:stretch>
        </p:blipFill>
        <p:spPr>
          <a:xfrm>
            <a:off x="98425" y="1208088"/>
            <a:ext cx="8902700" cy="5522912"/>
          </a:xfrm>
        </p:spPr>
      </p:pic>
      <p:sp>
        <p:nvSpPr>
          <p:cNvPr id="8" name="Rectangle 7"/>
          <p:cNvSpPr/>
          <p:nvPr/>
        </p:nvSpPr>
        <p:spPr>
          <a:xfrm>
            <a:off x="648702" y="1129921"/>
            <a:ext cx="1860779" cy="4833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Light"/>
            </a:endParaRPr>
          </a:p>
        </p:txBody>
      </p:sp>
      <p:sp>
        <p:nvSpPr>
          <p:cNvPr id="9" name="TextBox 8"/>
          <p:cNvSpPr txBox="1"/>
          <p:nvPr/>
        </p:nvSpPr>
        <p:spPr>
          <a:xfrm>
            <a:off x="6119966" y="6229435"/>
            <a:ext cx="2958947" cy="369332"/>
          </a:xfrm>
          <a:prstGeom prst="rect">
            <a:avLst/>
          </a:prstGeom>
          <a:noFill/>
        </p:spPr>
        <p:txBody>
          <a:bodyPr wrap="square" rtlCol="0">
            <a:spAutoFit/>
          </a:bodyPr>
          <a:lstStyle/>
          <a:p>
            <a:pPr algn="r"/>
            <a:r>
              <a:rPr lang="en-US" dirty="0" smtClean="0">
                <a:latin typeface="Gill Sans Light"/>
              </a:rPr>
              <a:t>Barabasi and Bonabeau 2003</a:t>
            </a:r>
            <a:endParaRPr lang="en-US" dirty="0">
              <a:latin typeface="Gill Sans Light"/>
            </a:endParaRPr>
          </a:p>
        </p:txBody>
      </p:sp>
    </p:spTree>
    <p:extLst>
      <p:ext uri="{BB962C8B-B14F-4D97-AF65-F5344CB8AC3E}">
        <p14:creationId xmlns:p14="http://schemas.microsoft.com/office/powerpoint/2010/main" val="2776788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 Form</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41660" b="-41660"/>
          <a:stretch>
            <a:fillRect/>
          </a:stretch>
        </p:blipFill>
        <p:spPr>
          <a:xfrm>
            <a:off x="969894" y="3345888"/>
            <a:ext cx="7512849" cy="4131778"/>
          </a:xfrm>
        </p:spPr>
      </p:pic>
      <p:pic>
        <p:nvPicPr>
          <p:cNvPr id="5" name="Content Placeholder 4"/>
          <p:cNvPicPr>
            <a:picLocks noChangeAspect="1"/>
          </p:cNvPicPr>
          <p:nvPr/>
        </p:nvPicPr>
        <p:blipFill>
          <a:blip r:embed="rId4" cstate="screen">
            <a:extLst>
              <a:ext uri="{28A0092B-C50C-407E-A947-70E740481C1C}">
                <a14:useLocalDpi xmlns:a14="http://schemas.microsoft.com/office/drawing/2010/main"/>
              </a:ext>
            </a:extLst>
          </a:blip>
          <a:srcRect t="-24175" b="-24175"/>
          <a:stretch>
            <a:fillRect/>
          </a:stretch>
        </p:blipFill>
        <p:spPr>
          <a:xfrm>
            <a:off x="1141907" y="788382"/>
            <a:ext cx="7078808" cy="3893072"/>
          </a:xfrm>
          <a:prstGeom prst="rect">
            <a:avLst/>
          </a:prstGeom>
        </p:spPr>
      </p:pic>
    </p:spTree>
    <p:extLst>
      <p:ext uri="{BB962C8B-B14F-4D97-AF65-F5344CB8AC3E}">
        <p14:creationId xmlns:p14="http://schemas.microsoft.com/office/powerpoint/2010/main" val="2320847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Networks</a:t>
            </a:r>
            <a:endParaRPr lang="en-US" dirty="0"/>
          </a:p>
        </p:txBody>
      </p:sp>
      <p:sp>
        <p:nvSpPr>
          <p:cNvPr id="7" name="Content Placeholder 6"/>
          <p:cNvSpPr>
            <a:spLocks noGrp="1"/>
          </p:cNvSpPr>
          <p:nvPr>
            <p:ph idx="1"/>
          </p:nvPr>
        </p:nvSpPr>
        <p:spPr/>
        <p:txBody>
          <a:bodyPr/>
          <a:lstStyle/>
          <a:p>
            <a:r>
              <a:rPr lang="en-US" dirty="0" smtClean="0"/>
              <a:t>The degree distribution of a random network is:</a:t>
            </a:r>
            <a:endParaRPr lang="en-US" dirty="0"/>
          </a:p>
        </p:txBody>
      </p:sp>
      <p:graphicFrame>
        <p:nvGraphicFramePr>
          <p:cNvPr id="8" name="Object 7"/>
          <p:cNvGraphicFramePr>
            <a:graphicFrameLocks noChangeAspect="1"/>
          </p:cNvGraphicFramePr>
          <p:nvPr>
            <p:extLst/>
          </p:nvPr>
        </p:nvGraphicFramePr>
        <p:xfrm>
          <a:off x="1908386" y="2269476"/>
          <a:ext cx="5407199" cy="1454350"/>
        </p:xfrm>
        <a:graphic>
          <a:graphicData uri="http://schemas.openxmlformats.org/presentationml/2006/ole">
            <mc:AlternateContent xmlns:mc="http://schemas.openxmlformats.org/markup-compatibility/2006">
              <mc:Choice xmlns:v="urn:schemas-microsoft-com:vml" Requires="v">
                <p:oleObj spid="_x0000_s6204" name="Equation" r:id="rId4" imgW="1828440" imgH="484560" progId="Equation.3">
                  <p:embed/>
                </p:oleObj>
              </mc:Choice>
              <mc:Fallback>
                <p:oleObj name="Equation" r:id="rId4" imgW="1828440" imgH="484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386" y="2269476"/>
                        <a:ext cx="5407199" cy="145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randomNetworkDegDis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3951" y="3711497"/>
            <a:ext cx="5892405" cy="2692766"/>
          </a:xfrm>
          <a:prstGeom prst="rect">
            <a:avLst/>
          </a:prstGeom>
        </p:spPr>
      </p:pic>
      <p:sp>
        <p:nvSpPr>
          <p:cNvPr id="6" name="TextBox 5"/>
          <p:cNvSpPr txBox="1"/>
          <p:nvPr/>
        </p:nvSpPr>
        <p:spPr>
          <a:xfrm>
            <a:off x="1044092" y="4598713"/>
            <a:ext cx="707260" cy="369332"/>
          </a:xfrm>
          <a:prstGeom prst="rect">
            <a:avLst/>
          </a:prstGeom>
          <a:noFill/>
        </p:spPr>
        <p:txBody>
          <a:bodyPr wrap="square" rtlCol="0">
            <a:spAutoFit/>
          </a:bodyPr>
          <a:lstStyle/>
          <a:p>
            <a:r>
              <a:rPr lang="en-US" dirty="0" smtClean="0">
                <a:latin typeface="Gill Sans Light"/>
                <a:cs typeface="Gill Sans Light"/>
              </a:rPr>
              <a:t>P(k)</a:t>
            </a:r>
            <a:endParaRPr lang="en-US" dirty="0">
              <a:latin typeface="Gill Sans Light"/>
              <a:cs typeface="Gill Sans Light"/>
            </a:endParaRPr>
          </a:p>
        </p:txBody>
      </p:sp>
    </p:spTree>
    <p:extLst>
      <p:ext uri="{BB962C8B-B14F-4D97-AF65-F5344CB8AC3E}">
        <p14:creationId xmlns:p14="http://schemas.microsoft.com/office/powerpoint/2010/main" val="945852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Networks</a:t>
            </a:r>
            <a:endParaRPr lang="en-US" dirty="0"/>
          </a:p>
        </p:txBody>
      </p:sp>
      <p:sp>
        <p:nvSpPr>
          <p:cNvPr id="7" name="Content Placeholder 6"/>
          <p:cNvSpPr>
            <a:spLocks noGrp="1"/>
          </p:cNvSpPr>
          <p:nvPr>
            <p:ph idx="1"/>
          </p:nvPr>
        </p:nvSpPr>
        <p:spPr/>
        <p:txBody>
          <a:bodyPr/>
          <a:lstStyle/>
          <a:p>
            <a:r>
              <a:rPr lang="en-US" dirty="0" smtClean="0"/>
              <a:t>For random networks:</a:t>
            </a:r>
          </a:p>
          <a:p>
            <a:pPr lvl="1"/>
            <a:r>
              <a:rPr lang="en-US" dirty="0" smtClean="0"/>
              <a:t> </a:t>
            </a:r>
          </a:p>
        </p:txBody>
      </p:sp>
      <p:pic>
        <p:nvPicPr>
          <p:cNvPr id="9" name="Picture 8" descr="randomNetworkDegD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951" y="3711497"/>
            <a:ext cx="5892405" cy="2692766"/>
          </a:xfrm>
          <a:prstGeom prst="rect">
            <a:avLst/>
          </a:prstGeom>
        </p:spPr>
      </p:pic>
      <p:graphicFrame>
        <p:nvGraphicFramePr>
          <p:cNvPr id="11" name="Object 10"/>
          <p:cNvGraphicFramePr>
            <a:graphicFrameLocks noChangeAspect="1"/>
          </p:cNvGraphicFramePr>
          <p:nvPr>
            <p:extLst/>
          </p:nvPr>
        </p:nvGraphicFramePr>
        <p:xfrm>
          <a:off x="1397722" y="2105845"/>
          <a:ext cx="1939925" cy="671513"/>
        </p:xfrm>
        <a:graphic>
          <a:graphicData uri="http://schemas.openxmlformats.org/presentationml/2006/ole">
            <mc:AlternateContent xmlns:mc="http://schemas.openxmlformats.org/markup-compatibility/2006">
              <mc:Choice xmlns:v="urn:schemas-microsoft-com:vml" Requires="v">
                <p:oleObj spid="_x0000_s7228" name="Equation" r:id="rId5" imgW="649080" imgH="219240" progId="Equation.3">
                  <p:embed/>
                </p:oleObj>
              </mc:Choice>
              <mc:Fallback>
                <p:oleObj name="Equation" r:id="rId5" imgW="649080" imgH="219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722" y="2105845"/>
                        <a:ext cx="1939925"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044092" y="4598713"/>
            <a:ext cx="707260" cy="369332"/>
          </a:xfrm>
          <a:prstGeom prst="rect">
            <a:avLst/>
          </a:prstGeom>
          <a:noFill/>
        </p:spPr>
        <p:txBody>
          <a:bodyPr wrap="square" rtlCol="0">
            <a:spAutoFit/>
          </a:bodyPr>
          <a:lstStyle/>
          <a:p>
            <a:r>
              <a:rPr lang="en-US" dirty="0" smtClean="0">
                <a:latin typeface="Gill Sans Light"/>
                <a:cs typeface="Gill Sans Light"/>
              </a:rPr>
              <a:t>P(k)</a:t>
            </a:r>
            <a:endParaRPr lang="en-US" dirty="0">
              <a:latin typeface="Gill Sans Light"/>
              <a:cs typeface="Gill Sans Light"/>
            </a:endParaRPr>
          </a:p>
        </p:txBody>
      </p:sp>
    </p:spTree>
    <p:extLst>
      <p:ext uri="{BB962C8B-B14F-4D97-AF65-F5344CB8AC3E}">
        <p14:creationId xmlns:p14="http://schemas.microsoft.com/office/powerpoint/2010/main" val="15512210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Networks</a:t>
            </a:r>
            <a:endParaRPr lang="en-US" dirty="0"/>
          </a:p>
        </p:txBody>
      </p:sp>
      <p:pic>
        <p:nvPicPr>
          <p:cNvPr id="11" name="Content Placeholder 3" descr="realScaleFreeNetworks.png"/>
          <p:cNvPicPr>
            <a:picLocks noChangeAspect="1"/>
          </p:cNvPicPr>
          <p:nvPr/>
        </p:nvPicPr>
        <p:blipFill>
          <a:blip r:embed="rId4">
            <a:extLst>
              <a:ext uri="{28A0092B-C50C-407E-A947-70E740481C1C}">
                <a14:useLocalDpi xmlns:a14="http://schemas.microsoft.com/office/drawing/2010/main" val="0"/>
              </a:ext>
            </a:extLst>
          </a:blip>
          <a:srcRect t="-22041" b="-22041"/>
          <a:stretch>
            <a:fillRect/>
          </a:stretch>
        </p:blipFill>
        <p:spPr>
          <a:xfrm>
            <a:off x="457200" y="1137276"/>
            <a:ext cx="8229600" cy="4525963"/>
          </a:xfrm>
          <a:prstGeom prst="rect">
            <a:avLst/>
          </a:prstGeom>
        </p:spPr>
      </p:pic>
      <p:sp>
        <p:nvSpPr>
          <p:cNvPr id="12" name="TextBox 11"/>
          <p:cNvSpPr txBox="1"/>
          <p:nvPr/>
        </p:nvSpPr>
        <p:spPr>
          <a:xfrm>
            <a:off x="1245298" y="1415534"/>
            <a:ext cx="2170024" cy="369332"/>
          </a:xfrm>
          <a:prstGeom prst="rect">
            <a:avLst/>
          </a:prstGeom>
          <a:noFill/>
        </p:spPr>
        <p:txBody>
          <a:bodyPr wrap="square" rtlCol="0">
            <a:spAutoFit/>
          </a:bodyPr>
          <a:lstStyle/>
          <a:p>
            <a:r>
              <a:rPr lang="en-US" dirty="0" smtClean="0"/>
              <a:t>Actor Collaborations</a:t>
            </a:r>
            <a:endParaRPr lang="en-US" dirty="0"/>
          </a:p>
        </p:txBody>
      </p:sp>
      <p:sp>
        <p:nvSpPr>
          <p:cNvPr id="13" name="TextBox 12"/>
          <p:cNvSpPr txBox="1"/>
          <p:nvPr/>
        </p:nvSpPr>
        <p:spPr>
          <a:xfrm>
            <a:off x="6973977" y="1415534"/>
            <a:ext cx="1237592" cy="369332"/>
          </a:xfrm>
          <a:prstGeom prst="rect">
            <a:avLst/>
          </a:prstGeom>
          <a:noFill/>
        </p:spPr>
        <p:txBody>
          <a:bodyPr wrap="square" rtlCol="0">
            <a:spAutoFit/>
          </a:bodyPr>
          <a:lstStyle/>
          <a:p>
            <a:r>
              <a:rPr lang="en-US" dirty="0" smtClean="0"/>
              <a:t>Power Grid </a:t>
            </a:r>
            <a:endParaRPr lang="en-US" dirty="0"/>
          </a:p>
        </p:txBody>
      </p:sp>
      <p:sp>
        <p:nvSpPr>
          <p:cNvPr id="14" name="TextBox 13"/>
          <p:cNvSpPr txBox="1"/>
          <p:nvPr/>
        </p:nvSpPr>
        <p:spPr>
          <a:xfrm>
            <a:off x="4105785" y="1415534"/>
            <a:ext cx="1800133" cy="369332"/>
          </a:xfrm>
          <a:prstGeom prst="rect">
            <a:avLst/>
          </a:prstGeom>
          <a:noFill/>
        </p:spPr>
        <p:txBody>
          <a:bodyPr wrap="square" rtlCol="0">
            <a:spAutoFit/>
          </a:bodyPr>
          <a:lstStyle/>
          <a:p>
            <a:r>
              <a:rPr lang="en-US" dirty="0" smtClean="0"/>
              <a:t>World Wide Web</a:t>
            </a:r>
            <a:endParaRPr lang="en-US" dirty="0"/>
          </a:p>
        </p:txBody>
      </p:sp>
      <p:sp>
        <p:nvSpPr>
          <p:cNvPr id="10" name="Content Placeholder 9"/>
          <p:cNvSpPr>
            <a:spLocks noGrp="1"/>
          </p:cNvSpPr>
          <p:nvPr>
            <p:ph idx="1"/>
          </p:nvPr>
        </p:nvSpPr>
        <p:spPr>
          <a:xfrm>
            <a:off x="457200" y="1600200"/>
            <a:ext cx="8229600" cy="4810874"/>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Empirically, in many real networks</a:t>
            </a:r>
          </a:p>
          <a:p>
            <a:pPr lvl="1"/>
            <a:r>
              <a:rPr lang="en-US" dirty="0" smtClean="0"/>
              <a:t> </a:t>
            </a:r>
          </a:p>
          <a:p>
            <a:pPr lvl="1"/>
            <a:endParaRPr lang="en-US" dirty="0" smtClean="0"/>
          </a:p>
        </p:txBody>
      </p:sp>
      <p:graphicFrame>
        <p:nvGraphicFramePr>
          <p:cNvPr id="15" name="Object 14"/>
          <p:cNvGraphicFramePr>
            <a:graphicFrameLocks noChangeAspect="1"/>
          </p:cNvGraphicFramePr>
          <p:nvPr>
            <p:extLst>
              <p:ext uri="{D42A27DB-BD31-4B8C-83A1-F6EECF244321}">
                <p14:modId xmlns:p14="http://schemas.microsoft.com/office/powerpoint/2010/main" val="1986770246"/>
              </p:ext>
            </p:extLst>
          </p:nvPr>
        </p:nvGraphicFramePr>
        <p:xfrm>
          <a:off x="1414463" y="5667375"/>
          <a:ext cx="1903412" cy="671513"/>
        </p:xfrm>
        <a:graphic>
          <a:graphicData uri="http://schemas.openxmlformats.org/presentationml/2006/ole">
            <mc:AlternateContent xmlns:mc="http://schemas.openxmlformats.org/markup-compatibility/2006">
              <mc:Choice xmlns:v="urn:schemas-microsoft-com:vml" Requires="v">
                <p:oleObj spid="_x0000_s4208" name="Equation" r:id="rId5" imgW="639720" imgH="219240" progId="Equation.3">
                  <p:embed/>
                </p:oleObj>
              </mc:Choice>
              <mc:Fallback>
                <p:oleObj name="Equation" r:id="rId5" imgW="639720" imgH="219240" progId="Equation.3">
                  <p:embed/>
                  <p:pic>
                    <p:nvPicPr>
                      <p:cNvPr id="0"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463" y="5667375"/>
                        <a:ext cx="1903412"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119966" y="6383810"/>
            <a:ext cx="2958947" cy="369332"/>
          </a:xfrm>
          <a:prstGeom prst="rect">
            <a:avLst/>
          </a:prstGeom>
          <a:noFill/>
        </p:spPr>
        <p:txBody>
          <a:bodyPr wrap="square" rtlCol="0">
            <a:spAutoFit/>
          </a:bodyPr>
          <a:lstStyle/>
          <a:p>
            <a:pPr algn="r"/>
            <a:r>
              <a:rPr lang="en-US" dirty="0" smtClean="0">
                <a:latin typeface="Gill Sans Light"/>
              </a:rPr>
              <a:t>Barabasi and Albert 1999</a:t>
            </a:r>
            <a:endParaRPr lang="en-US" dirty="0">
              <a:latin typeface="Gill Sans Light"/>
            </a:endParaRPr>
          </a:p>
        </p:txBody>
      </p:sp>
    </p:spTree>
    <p:extLst>
      <p:ext uri="{BB962C8B-B14F-4D97-AF65-F5344CB8AC3E}">
        <p14:creationId xmlns:p14="http://schemas.microsoft.com/office/powerpoint/2010/main" val="2608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Invariance</a:t>
            </a:r>
            <a:endParaRPr lang="en-US" dirty="0"/>
          </a:p>
        </p:txBody>
      </p:sp>
      <p:sp>
        <p:nvSpPr>
          <p:cNvPr id="3" name="Content Placeholder 2"/>
          <p:cNvSpPr>
            <a:spLocks noGrp="1"/>
          </p:cNvSpPr>
          <p:nvPr>
            <p:ph idx="1"/>
          </p:nvPr>
        </p:nvSpPr>
        <p:spPr/>
        <p:txBody>
          <a:bodyPr>
            <a:normAutofit/>
          </a:bodyPr>
          <a:lstStyle/>
          <a:p>
            <a:r>
              <a:rPr lang="en-US" dirty="0" smtClean="0"/>
              <a:t>A constant scaling of the inputs leads to a constant scaling of the outputs</a:t>
            </a:r>
          </a:p>
          <a:p>
            <a:endParaRPr lang="en-US" dirty="0"/>
          </a:p>
          <a:p>
            <a:endParaRPr lang="en-US" dirty="0" smtClean="0"/>
          </a:p>
          <a:p>
            <a:pPr marL="0" indent="0">
              <a:buNone/>
            </a:pPr>
            <a:endParaRPr lang="en-US" dirty="0" smtClean="0"/>
          </a:p>
          <a:p>
            <a:r>
              <a:rPr lang="en-US" dirty="0" smtClean="0"/>
              <a:t>Power laws lead to scale invariance</a:t>
            </a:r>
          </a:p>
          <a:p>
            <a:r>
              <a:rPr lang="en-US" dirty="0" smtClean="0"/>
              <a:t>A power law degree distribution defines a   </a:t>
            </a:r>
            <a:r>
              <a:rPr lang="en-US" b="1" i="1" dirty="0" smtClean="0"/>
              <a:t>‘scale free’ network</a:t>
            </a:r>
            <a:endParaRPr lang="en-US" b="1" i="1" dirty="0"/>
          </a:p>
        </p:txBody>
      </p:sp>
      <p:graphicFrame>
        <p:nvGraphicFramePr>
          <p:cNvPr id="4" name="Object 3"/>
          <p:cNvGraphicFramePr>
            <a:graphicFrameLocks noChangeAspect="1"/>
          </p:cNvGraphicFramePr>
          <p:nvPr>
            <p:extLst>
              <p:ext uri="{D42A27DB-BD31-4B8C-83A1-F6EECF244321}">
                <p14:modId xmlns:p14="http://schemas.microsoft.com/office/powerpoint/2010/main" val="1196149581"/>
              </p:ext>
            </p:extLst>
          </p:nvPr>
        </p:nvGraphicFramePr>
        <p:xfrm>
          <a:off x="3040063" y="2864817"/>
          <a:ext cx="2722562" cy="1422400"/>
        </p:xfrm>
        <a:graphic>
          <a:graphicData uri="http://schemas.openxmlformats.org/presentationml/2006/ole">
            <mc:AlternateContent xmlns:mc="http://schemas.openxmlformats.org/markup-compatibility/2006">
              <mc:Choice xmlns:v="urn:schemas-microsoft-com:vml" Requires="v">
                <p:oleObj spid="_x0000_s5229" name="Equation" r:id="rId4" imgW="914040" imgH="466200" progId="Equation.3">
                  <p:embed/>
                </p:oleObj>
              </mc:Choice>
              <mc:Fallback>
                <p:oleObj name="Equation" r:id="rId4" imgW="914040" imgH="466200" progId="Equation.3">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063" y="2864817"/>
                        <a:ext cx="2722562"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21746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Free Networks</a:t>
            </a:r>
            <a:endParaRPr lang="en-US" dirty="0"/>
          </a:p>
        </p:txBody>
      </p:sp>
      <p:sp>
        <p:nvSpPr>
          <p:cNvPr id="3" name="Content Placeholder 2"/>
          <p:cNvSpPr>
            <a:spLocks noGrp="1"/>
          </p:cNvSpPr>
          <p:nvPr>
            <p:ph idx="1"/>
          </p:nvPr>
        </p:nvSpPr>
        <p:spPr/>
        <p:txBody>
          <a:bodyPr/>
          <a:lstStyle/>
          <a:p>
            <a:r>
              <a:rPr lang="en-US" dirty="0" smtClean="0"/>
              <a:t>Scale </a:t>
            </a:r>
            <a:r>
              <a:rPr lang="en-US" dirty="0"/>
              <a:t>f</a:t>
            </a:r>
            <a:r>
              <a:rPr lang="en-US" dirty="0" smtClean="0"/>
              <a:t>ree networks have a “heavy tail”</a:t>
            </a:r>
          </a:p>
          <a:p>
            <a:r>
              <a:rPr lang="en-US" dirty="0" smtClean="0"/>
              <a:t>Thus, scale free networks have hubs</a:t>
            </a:r>
            <a:endParaRPr lang="en-US" dirty="0"/>
          </a:p>
        </p:txBody>
      </p:sp>
      <p:pic>
        <p:nvPicPr>
          <p:cNvPr id="5" name="Picture 4" descr="randomAndScaleFree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311" y="3278340"/>
            <a:ext cx="7014587" cy="3290507"/>
          </a:xfrm>
          <a:prstGeom prst="rect">
            <a:avLst/>
          </a:prstGeom>
        </p:spPr>
      </p:pic>
      <p:sp>
        <p:nvSpPr>
          <p:cNvPr id="6" name="TextBox 5"/>
          <p:cNvSpPr txBox="1"/>
          <p:nvPr/>
        </p:nvSpPr>
        <p:spPr>
          <a:xfrm>
            <a:off x="502051" y="4414047"/>
            <a:ext cx="707260" cy="369332"/>
          </a:xfrm>
          <a:prstGeom prst="rect">
            <a:avLst/>
          </a:prstGeom>
          <a:noFill/>
        </p:spPr>
        <p:txBody>
          <a:bodyPr wrap="square" rtlCol="0">
            <a:spAutoFit/>
          </a:bodyPr>
          <a:lstStyle/>
          <a:p>
            <a:r>
              <a:rPr lang="en-US" dirty="0" smtClean="0">
                <a:latin typeface="Gill Sans Light"/>
                <a:cs typeface="Gill Sans Light"/>
              </a:rPr>
              <a:t>P(k)</a:t>
            </a:r>
            <a:endParaRPr lang="en-US" dirty="0">
              <a:latin typeface="Gill Sans Light"/>
              <a:cs typeface="Gill Sans Light"/>
            </a:endParaRPr>
          </a:p>
        </p:txBody>
      </p:sp>
    </p:spTree>
    <p:extLst>
      <p:ext uri="{BB962C8B-B14F-4D97-AF65-F5344CB8AC3E}">
        <p14:creationId xmlns:p14="http://schemas.microsoft.com/office/powerpoint/2010/main" val="1133427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Networks: </a:t>
            </a:r>
            <a:r>
              <a:rPr lang="en-US" i="1" dirty="0" smtClean="0"/>
              <a:t>Low k behavior</a:t>
            </a:r>
            <a:endParaRPr lang="en-US" i="1" dirty="0"/>
          </a:p>
        </p:txBody>
      </p:sp>
      <p:pic>
        <p:nvPicPr>
          <p:cNvPr id="11" name="Content Placeholder 3" descr="realScaleFreeNetworks.png"/>
          <p:cNvPicPr>
            <a:picLocks noChangeAspect="1"/>
          </p:cNvPicPr>
          <p:nvPr/>
        </p:nvPicPr>
        <p:blipFill>
          <a:blip r:embed="rId3">
            <a:extLst>
              <a:ext uri="{28A0092B-C50C-407E-A947-70E740481C1C}">
                <a14:useLocalDpi xmlns:a14="http://schemas.microsoft.com/office/drawing/2010/main" val="0"/>
              </a:ext>
            </a:extLst>
          </a:blip>
          <a:srcRect t="-22041" b="-22041"/>
          <a:stretch>
            <a:fillRect/>
          </a:stretch>
        </p:blipFill>
        <p:spPr>
          <a:xfrm>
            <a:off x="457200" y="1137276"/>
            <a:ext cx="8229600" cy="4525963"/>
          </a:xfrm>
          <a:prstGeom prst="rect">
            <a:avLst/>
          </a:prstGeom>
        </p:spPr>
      </p:pic>
      <p:sp>
        <p:nvSpPr>
          <p:cNvPr id="12" name="TextBox 11"/>
          <p:cNvSpPr txBox="1"/>
          <p:nvPr/>
        </p:nvSpPr>
        <p:spPr>
          <a:xfrm>
            <a:off x="1245298" y="1415534"/>
            <a:ext cx="2170024" cy="369332"/>
          </a:xfrm>
          <a:prstGeom prst="rect">
            <a:avLst/>
          </a:prstGeom>
          <a:noFill/>
        </p:spPr>
        <p:txBody>
          <a:bodyPr wrap="square" rtlCol="0">
            <a:spAutoFit/>
          </a:bodyPr>
          <a:lstStyle/>
          <a:p>
            <a:r>
              <a:rPr lang="en-US" dirty="0" smtClean="0"/>
              <a:t>Actor Collaborations</a:t>
            </a:r>
            <a:endParaRPr lang="en-US" dirty="0"/>
          </a:p>
        </p:txBody>
      </p:sp>
      <p:sp>
        <p:nvSpPr>
          <p:cNvPr id="13" name="TextBox 12"/>
          <p:cNvSpPr txBox="1"/>
          <p:nvPr/>
        </p:nvSpPr>
        <p:spPr>
          <a:xfrm>
            <a:off x="6973977" y="1415534"/>
            <a:ext cx="1237592" cy="369332"/>
          </a:xfrm>
          <a:prstGeom prst="rect">
            <a:avLst/>
          </a:prstGeom>
          <a:noFill/>
        </p:spPr>
        <p:txBody>
          <a:bodyPr wrap="square" rtlCol="0">
            <a:spAutoFit/>
          </a:bodyPr>
          <a:lstStyle/>
          <a:p>
            <a:r>
              <a:rPr lang="en-US" dirty="0" smtClean="0"/>
              <a:t>Power Grid </a:t>
            </a:r>
            <a:endParaRPr lang="en-US" dirty="0"/>
          </a:p>
        </p:txBody>
      </p:sp>
      <p:sp>
        <p:nvSpPr>
          <p:cNvPr id="14" name="TextBox 13"/>
          <p:cNvSpPr txBox="1"/>
          <p:nvPr/>
        </p:nvSpPr>
        <p:spPr>
          <a:xfrm>
            <a:off x="4105785" y="1415534"/>
            <a:ext cx="1800133" cy="369332"/>
          </a:xfrm>
          <a:prstGeom prst="rect">
            <a:avLst/>
          </a:prstGeom>
          <a:noFill/>
        </p:spPr>
        <p:txBody>
          <a:bodyPr wrap="square" rtlCol="0">
            <a:spAutoFit/>
          </a:bodyPr>
          <a:lstStyle/>
          <a:p>
            <a:r>
              <a:rPr lang="en-US" dirty="0" smtClean="0"/>
              <a:t>World Wide Web</a:t>
            </a:r>
            <a:endParaRPr lang="en-US" dirty="0"/>
          </a:p>
        </p:txBody>
      </p:sp>
      <p:sp>
        <p:nvSpPr>
          <p:cNvPr id="10" name="Content Placeholder 9"/>
          <p:cNvSpPr>
            <a:spLocks noGrp="1"/>
          </p:cNvSpPr>
          <p:nvPr>
            <p:ph idx="1"/>
          </p:nvPr>
        </p:nvSpPr>
        <p:spPr>
          <a:xfrm>
            <a:off x="457200" y="1600200"/>
            <a:ext cx="8229600" cy="4810874"/>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9" name="TextBox 8"/>
          <p:cNvSpPr txBox="1"/>
          <p:nvPr/>
        </p:nvSpPr>
        <p:spPr>
          <a:xfrm>
            <a:off x="6119966" y="6441866"/>
            <a:ext cx="2958947" cy="369332"/>
          </a:xfrm>
          <a:prstGeom prst="rect">
            <a:avLst/>
          </a:prstGeom>
          <a:noFill/>
        </p:spPr>
        <p:txBody>
          <a:bodyPr wrap="square" rtlCol="0">
            <a:spAutoFit/>
          </a:bodyPr>
          <a:lstStyle/>
          <a:p>
            <a:pPr algn="r"/>
            <a:r>
              <a:rPr lang="en-US" dirty="0" smtClean="0">
                <a:latin typeface="Gill Sans Light"/>
              </a:rPr>
              <a:t>Barabasi and Albert 1999</a:t>
            </a:r>
            <a:endParaRPr lang="en-US" dirty="0">
              <a:latin typeface="Gill Sans Light"/>
            </a:endParaRPr>
          </a:p>
        </p:txBody>
      </p:sp>
      <mc:AlternateContent xmlns:mc="http://schemas.openxmlformats.org/markup-compatibility/2006" xmlns:a14="http://schemas.microsoft.com/office/drawing/2010/main">
        <mc:Choice Requires="a14">
          <p:sp>
            <p:nvSpPr>
              <p:cNvPr id="15" name="Content Placeholder 9"/>
              <p:cNvSpPr txBox="1">
                <a:spLocks/>
              </p:cNvSpPr>
              <p:nvPr/>
            </p:nvSpPr>
            <p:spPr>
              <a:xfrm>
                <a:off x="609600" y="1752600"/>
                <a:ext cx="8229600" cy="48108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ill Sans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ill Sans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ill Sans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ill Sans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ill Sans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Power law is only good for asymptotic </a:t>
                </a:r>
                <a14:m>
                  <m:oMath xmlns:m="http://schemas.openxmlformats.org/officeDocument/2006/math">
                    <m:r>
                      <a:rPr lang="en-US" b="0" i="1" smtClean="0">
                        <a:latin typeface="Cambria Math" panose="02040503050406030204" pitchFamily="18" charset="0"/>
                      </a:rPr>
                      <m:t>𝑘</m:t>
                    </m:r>
                  </m:oMath>
                </a14:m>
                <a:endParaRPr lang="en-US" b="0" dirty="0" smtClean="0"/>
              </a:p>
              <a:p>
                <a:r>
                  <a:rPr lang="en-US" dirty="0" smtClean="0"/>
                  <a:t>Low </a:t>
                </a:r>
                <a14:m>
                  <m:oMath xmlns:m="http://schemas.openxmlformats.org/officeDocument/2006/math">
                    <m:r>
                      <a:rPr lang="en-US" b="0" i="1" smtClean="0">
                        <a:latin typeface="Cambria Math" panose="02040503050406030204" pitchFamily="18" charset="0"/>
                      </a:rPr>
                      <m:t>𝑘</m:t>
                    </m:r>
                  </m:oMath>
                </a14:m>
                <a:r>
                  <a:rPr lang="en-US" dirty="0" smtClean="0"/>
                  <a:t> show binomial behavior</a:t>
                </a:r>
              </a:p>
              <a:p>
                <a:pPr lvl="1"/>
                <a:endParaRPr lang="en-US" dirty="0" smtClean="0"/>
              </a:p>
            </p:txBody>
          </p:sp>
        </mc:Choice>
        <mc:Fallback xmlns="">
          <p:sp>
            <p:nvSpPr>
              <p:cNvPr id="15" name="Content Placeholder 9"/>
              <p:cNvSpPr txBox="1">
                <a:spLocks noRot="1" noChangeAspect="1" noMove="1" noResize="1" noEditPoints="1" noAdjustHandles="1" noChangeArrowheads="1" noChangeShapeType="1" noTextEdit="1"/>
              </p:cNvSpPr>
              <p:nvPr/>
            </p:nvSpPr>
            <p:spPr>
              <a:xfrm>
                <a:off x="609600" y="1752600"/>
                <a:ext cx="8229600" cy="4810874"/>
              </a:xfrm>
              <a:prstGeom prst="rect">
                <a:avLst/>
              </a:prstGeom>
              <a:blipFill rotWithShape="0">
                <a:blip r:embed="rId4"/>
                <a:stretch>
                  <a:fillRect l="-1704" b="-1267"/>
                </a:stretch>
              </a:blipFill>
            </p:spPr>
            <p:txBody>
              <a:bodyPr/>
              <a:lstStyle/>
              <a:p>
                <a:r>
                  <a:rPr lang="en-US">
                    <a:noFill/>
                  </a:rPr>
                  <a:t> </a:t>
                </a:r>
              </a:p>
            </p:txBody>
          </p:sp>
        </mc:Fallback>
      </mc:AlternateContent>
    </p:spTree>
    <p:extLst>
      <p:ext uri="{BB962C8B-B14F-4D97-AF65-F5344CB8AC3E}">
        <p14:creationId xmlns:p14="http://schemas.microsoft.com/office/powerpoint/2010/main" val="1235710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i="1" dirty="0" smtClean="0"/>
              <a:t>C. Elegans</a:t>
            </a:r>
            <a:endParaRPr lang="en-US" i="1" dirty="0"/>
          </a:p>
        </p:txBody>
      </p:sp>
      <p:pic>
        <p:nvPicPr>
          <p:cNvPr id="5" name="Content Placeholder 4" descr="cElegansInDegree.png"/>
          <p:cNvPicPr>
            <a:picLocks noGrp="1" noChangeAspect="1"/>
          </p:cNvPicPr>
          <p:nvPr>
            <p:ph sz="half" idx="1"/>
          </p:nvPr>
        </p:nvPicPr>
        <p:blipFill>
          <a:blip r:embed="rId3">
            <a:extLst>
              <a:ext uri="{28A0092B-C50C-407E-A947-70E740481C1C}">
                <a14:useLocalDpi xmlns:a14="http://schemas.microsoft.com/office/drawing/2010/main" val="0"/>
              </a:ext>
            </a:extLst>
          </a:blip>
          <a:srcRect t="-20097" b="-20097"/>
          <a:stretch>
            <a:fillRect/>
          </a:stretch>
        </p:blipFill>
        <p:spPr>
          <a:xfrm>
            <a:off x="457200" y="1638300"/>
            <a:ext cx="4038600" cy="4525963"/>
          </a:xfrm>
        </p:spPr>
      </p:pic>
      <p:sp>
        <p:nvSpPr>
          <p:cNvPr id="7" name="TextBox 6"/>
          <p:cNvSpPr txBox="1"/>
          <p:nvPr/>
        </p:nvSpPr>
        <p:spPr>
          <a:xfrm>
            <a:off x="6119966" y="6359152"/>
            <a:ext cx="2958947" cy="369332"/>
          </a:xfrm>
          <a:prstGeom prst="rect">
            <a:avLst/>
          </a:prstGeom>
          <a:noFill/>
        </p:spPr>
        <p:txBody>
          <a:bodyPr wrap="square" rtlCol="0">
            <a:spAutoFit/>
          </a:bodyPr>
          <a:lstStyle/>
          <a:p>
            <a:pPr algn="r"/>
            <a:r>
              <a:rPr lang="en-US" dirty="0" smtClean="0">
                <a:latin typeface="Gill Sans Light"/>
              </a:rPr>
              <a:t> Varshney et al. 2011</a:t>
            </a:r>
            <a:endParaRPr lang="en-US" dirty="0">
              <a:latin typeface="Gill Sans Light"/>
            </a:endParaRPr>
          </a:p>
        </p:txBody>
      </p:sp>
      <p:pic>
        <p:nvPicPr>
          <p:cNvPr id="9" name="Content Placeholder 8" descr="cElegansOutDegree.png"/>
          <p:cNvPicPr>
            <a:picLocks noGrp="1" noChangeAspect="1"/>
          </p:cNvPicPr>
          <p:nvPr>
            <p:ph sz="half" idx="2"/>
          </p:nvPr>
        </p:nvPicPr>
        <p:blipFill>
          <a:blip r:embed="rId4">
            <a:extLst>
              <a:ext uri="{28A0092B-C50C-407E-A947-70E740481C1C}">
                <a14:useLocalDpi xmlns:a14="http://schemas.microsoft.com/office/drawing/2010/main" val="0"/>
              </a:ext>
            </a:extLst>
          </a:blip>
          <a:srcRect t="-19244" b="-19244"/>
          <a:stretch>
            <a:fillRect/>
          </a:stretch>
        </p:blipFill>
        <p:spPr>
          <a:xfrm>
            <a:off x="4648200" y="1638300"/>
            <a:ext cx="4038600" cy="4525963"/>
          </a:xfrm>
        </p:spPr>
      </p:pic>
      <p:sp>
        <p:nvSpPr>
          <p:cNvPr id="10" name="TextBox 9"/>
          <p:cNvSpPr txBox="1"/>
          <p:nvPr/>
        </p:nvSpPr>
        <p:spPr>
          <a:xfrm>
            <a:off x="3373889" y="2823338"/>
            <a:ext cx="1121911" cy="369332"/>
          </a:xfrm>
          <a:prstGeom prst="rect">
            <a:avLst/>
          </a:prstGeom>
          <a:noFill/>
        </p:spPr>
        <p:txBody>
          <a:bodyPr wrap="square" rtlCol="0">
            <a:spAutoFit/>
          </a:bodyPr>
          <a:lstStyle/>
          <a:p>
            <a:r>
              <a:rPr lang="en-US" dirty="0" smtClean="0">
                <a:latin typeface="Gill Sans Light"/>
                <a:ea typeface="Lucida Grande"/>
                <a:cs typeface="Gill Sans Light"/>
              </a:rPr>
              <a:t>γ=</a:t>
            </a:r>
            <a:r>
              <a:rPr lang="en-US" dirty="0" smtClean="0">
                <a:latin typeface="Gill Sans Light"/>
                <a:cs typeface="Gill Sans Light"/>
              </a:rPr>
              <a:t>3.17</a:t>
            </a:r>
            <a:endParaRPr lang="en-US" dirty="0">
              <a:latin typeface="Gill Sans Light"/>
              <a:cs typeface="Gill Sans Light"/>
            </a:endParaRPr>
          </a:p>
        </p:txBody>
      </p:sp>
      <p:sp>
        <p:nvSpPr>
          <p:cNvPr id="11" name="TextBox 10"/>
          <p:cNvSpPr txBox="1"/>
          <p:nvPr/>
        </p:nvSpPr>
        <p:spPr>
          <a:xfrm>
            <a:off x="7809132" y="2823338"/>
            <a:ext cx="973869" cy="369332"/>
          </a:xfrm>
          <a:prstGeom prst="rect">
            <a:avLst/>
          </a:prstGeom>
          <a:noFill/>
        </p:spPr>
        <p:txBody>
          <a:bodyPr wrap="square" rtlCol="0">
            <a:spAutoFit/>
          </a:bodyPr>
          <a:lstStyle/>
          <a:p>
            <a:r>
              <a:rPr lang="en-US" dirty="0">
                <a:latin typeface="Gill Sans Light"/>
                <a:ea typeface="Lucida Grande"/>
                <a:cs typeface="Gill Sans Light"/>
              </a:rPr>
              <a:t>γ=</a:t>
            </a:r>
            <a:r>
              <a:rPr lang="en-US" dirty="0" smtClean="0">
                <a:latin typeface="Gill Sans Light"/>
                <a:cs typeface="Gill Sans Light"/>
              </a:rPr>
              <a:t>4.22</a:t>
            </a:r>
            <a:endParaRPr lang="en-US" dirty="0">
              <a:latin typeface="Gill Sans Light"/>
              <a:cs typeface="Gill Sans Light"/>
            </a:endParaRPr>
          </a:p>
        </p:txBody>
      </p:sp>
      <p:grpSp>
        <p:nvGrpSpPr>
          <p:cNvPr id="13" name="Group 12"/>
          <p:cNvGrpSpPr/>
          <p:nvPr/>
        </p:nvGrpSpPr>
        <p:grpSpPr>
          <a:xfrm>
            <a:off x="3039836" y="1512256"/>
            <a:ext cx="3064329" cy="646331"/>
            <a:chOff x="457200" y="5662394"/>
            <a:chExt cx="3064329" cy="646331"/>
          </a:xfrm>
        </p:grpSpPr>
        <p:cxnSp>
          <p:nvCxnSpPr>
            <p:cNvPr id="4" name="Straight Connector 3"/>
            <p:cNvCxnSpPr/>
            <p:nvPr/>
          </p:nvCxnSpPr>
          <p:spPr>
            <a:xfrm>
              <a:off x="457200" y="5820229"/>
              <a:ext cx="1023257" cy="0"/>
            </a:xfrm>
            <a:prstGeom prst="line">
              <a:avLst/>
            </a:prstGeom>
            <a:ln w="38100">
              <a:solidFill>
                <a:srgbClr val="D4110D"/>
              </a:solidFill>
            </a:ln>
          </p:spPr>
          <p:style>
            <a:lnRef idx="3">
              <a:schemeClr val="accent2"/>
            </a:lnRef>
            <a:fillRef idx="0">
              <a:schemeClr val="accent2"/>
            </a:fillRef>
            <a:effectRef idx="2">
              <a:schemeClr val="accent2"/>
            </a:effectRef>
            <a:fontRef idx="minor">
              <a:schemeClr val="tx1"/>
            </a:fontRef>
          </p:style>
        </p:cxnSp>
        <p:cxnSp>
          <p:nvCxnSpPr>
            <p:cNvPr id="8" name="Straight Connector 7"/>
            <p:cNvCxnSpPr/>
            <p:nvPr/>
          </p:nvCxnSpPr>
          <p:spPr>
            <a:xfrm>
              <a:off x="457200" y="6126163"/>
              <a:ext cx="1023257" cy="0"/>
            </a:xfrm>
            <a:prstGeom prst="line">
              <a:avLst/>
            </a:prstGeom>
            <a:ln w="38100">
              <a:solidFill>
                <a:srgbClr val="0002D2"/>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32857" y="5662394"/>
              <a:ext cx="1888672" cy="646331"/>
            </a:xfrm>
            <a:prstGeom prst="rect">
              <a:avLst/>
            </a:prstGeom>
            <a:noFill/>
          </p:spPr>
          <p:txBody>
            <a:bodyPr wrap="square" rtlCol="0">
              <a:spAutoFit/>
            </a:bodyPr>
            <a:lstStyle/>
            <a:p>
              <a:r>
                <a:rPr lang="en-US" dirty="0" smtClean="0">
                  <a:solidFill>
                    <a:srgbClr val="D4110D"/>
                  </a:solidFill>
                </a:rPr>
                <a:t>Power Law Fit</a:t>
              </a:r>
            </a:p>
            <a:p>
              <a:r>
                <a:rPr lang="en-US" dirty="0" smtClean="0">
                  <a:solidFill>
                    <a:srgbClr val="0002D2"/>
                  </a:solidFill>
                </a:rPr>
                <a:t>Connectivity Data</a:t>
              </a:r>
              <a:endParaRPr lang="en-US" dirty="0">
                <a:solidFill>
                  <a:srgbClr val="0002D2"/>
                </a:solidFill>
              </a:endParaRPr>
            </a:p>
          </p:txBody>
        </p:sp>
      </p:grpSp>
    </p:spTree>
    <p:extLst>
      <p:ext uri="{BB962C8B-B14F-4D97-AF65-F5344CB8AC3E}">
        <p14:creationId xmlns:p14="http://schemas.microsoft.com/office/powerpoint/2010/main" val="1970698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normAutofit fontScale="92500"/>
          </a:bodyPr>
          <a:lstStyle/>
          <a:p>
            <a:r>
              <a:rPr lang="en-US" dirty="0" smtClean="0"/>
              <a:t>Graphs useful for two things from our perspective</a:t>
            </a:r>
          </a:p>
          <a:p>
            <a:pPr lvl="1"/>
            <a:r>
              <a:rPr lang="en-US" dirty="0" smtClean="0"/>
              <a:t>Quantifying network connectivity</a:t>
            </a:r>
          </a:p>
          <a:p>
            <a:pPr lvl="1"/>
            <a:r>
              <a:rPr lang="en-US" dirty="0" smtClean="0"/>
              <a:t>Formulating problems in easily-analyzable format</a:t>
            </a:r>
            <a:endParaRPr lang="en-US" dirty="0"/>
          </a:p>
          <a:p>
            <a:r>
              <a:rPr lang="en-US" dirty="0" smtClean="0"/>
              <a:t>Neural networks are</a:t>
            </a:r>
          </a:p>
          <a:p>
            <a:pPr lvl="1"/>
            <a:r>
              <a:rPr lang="en-US" dirty="0"/>
              <a:t>Clustered and connected</a:t>
            </a:r>
          </a:p>
          <a:p>
            <a:pPr lvl="1"/>
            <a:r>
              <a:rPr lang="en-US" dirty="0"/>
              <a:t>Have highly likely </a:t>
            </a:r>
            <a:r>
              <a:rPr lang="en-US" dirty="0" smtClean="0"/>
              <a:t>hubs</a:t>
            </a:r>
          </a:p>
          <a:p>
            <a:pPr lvl="1"/>
            <a:r>
              <a:rPr lang="en-US" dirty="0" smtClean="0"/>
              <a:t>Best approximated by small-world priors: a mix of random and regular</a:t>
            </a:r>
          </a:p>
        </p:txBody>
      </p:sp>
    </p:spTree>
    <p:extLst>
      <p:ext uri="{BB962C8B-B14F-4D97-AF65-F5344CB8AC3E}">
        <p14:creationId xmlns:p14="http://schemas.microsoft.com/office/powerpoint/2010/main" val="1816427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graphs?</a:t>
            </a:r>
            <a:endParaRPr lang="en-US" dirty="0"/>
          </a:p>
        </p:txBody>
      </p:sp>
      <p:sp>
        <p:nvSpPr>
          <p:cNvPr id="3" name="Content Placeholder 2"/>
          <p:cNvSpPr>
            <a:spLocks noGrp="1"/>
          </p:cNvSpPr>
          <p:nvPr>
            <p:ph idx="1"/>
          </p:nvPr>
        </p:nvSpPr>
        <p:spPr/>
        <p:txBody>
          <a:bodyPr/>
          <a:lstStyle/>
          <a:p>
            <a:r>
              <a:rPr lang="en-US" dirty="0" smtClean="0"/>
              <a:t>Our neuroscientist half:</a:t>
            </a:r>
          </a:p>
          <a:p>
            <a:pPr lvl="1"/>
            <a:r>
              <a:rPr lang="en-US" dirty="0" smtClean="0"/>
              <a:t>Assess connections among networks of neurons</a:t>
            </a:r>
            <a:endParaRPr lang="en-US" dirty="0"/>
          </a:p>
          <a:p>
            <a:r>
              <a:rPr lang="en-US" dirty="0" smtClean="0"/>
              <a:t>Our computational half:</a:t>
            </a:r>
          </a:p>
          <a:p>
            <a:pPr lvl="1"/>
            <a:r>
              <a:rPr lang="en-US" dirty="0" smtClean="0"/>
              <a:t>Visualize and solve difficult computational problems</a:t>
            </a:r>
          </a:p>
          <a:p>
            <a:r>
              <a:rPr lang="en-US" dirty="0" smtClean="0"/>
              <a:t>Focus of today will be on the former</a:t>
            </a:r>
            <a:endParaRPr lang="en-US" dirty="0"/>
          </a:p>
        </p:txBody>
      </p:sp>
    </p:spTree>
    <p:extLst>
      <p:ext uri="{BB962C8B-B14F-4D97-AF65-F5344CB8AC3E}">
        <p14:creationId xmlns:p14="http://schemas.microsoft.com/office/powerpoint/2010/main" val="223204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 are Connected</a:t>
            </a:r>
            <a:endParaRPr lang="en-US" dirty="0"/>
          </a:p>
        </p:txBody>
      </p:sp>
      <p:sp>
        <p:nvSpPr>
          <p:cNvPr id="3" name="Content Placeholder 2"/>
          <p:cNvSpPr>
            <a:spLocks noGrp="1"/>
          </p:cNvSpPr>
          <p:nvPr>
            <p:ph idx="1"/>
          </p:nvPr>
        </p:nvSpPr>
        <p:spPr/>
        <p:txBody>
          <a:bodyPr>
            <a:normAutofit/>
          </a:bodyPr>
          <a:lstStyle/>
          <a:p>
            <a:r>
              <a:rPr lang="en-US" dirty="0" smtClean="0"/>
              <a:t>We know how to characterize neural responses in isolation</a:t>
            </a:r>
          </a:p>
          <a:p>
            <a:pPr lvl="1"/>
            <a:r>
              <a:rPr lang="en-US" dirty="0" smtClean="0"/>
              <a:t>STA</a:t>
            </a:r>
          </a:p>
          <a:p>
            <a:pPr lvl="1"/>
            <a:r>
              <a:rPr lang="en-US" dirty="0" smtClean="0"/>
              <a:t>Information Theory</a:t>
            </a:r>
          </a:p>
          <a:p>
            <a:pPr lvl="1"/>
            <a:r>
              <a:rPr lang="en-US" dirty="0" smtClean="0"/>
              <a:t>“Noise Correlations”</a:t>
            </a:r>
          </a:p>
        </p:txBody>
      </p:sp>
    </p:spTree>
    <p:extLst>
      <p:ext uri="{BB962C8B-B14F-4D97-AF65-F5344CB8AC3E}">
        <p14:creationId xmlns:p14="http://schemas.microsoft.com/office/powerpoint/2010/main" val="581071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 are Connected</a:t>
            </a:r>
            <a:endParaRPr lang="en-US" dirty="0"/>
          </a:p>
        </p:txBody>
      </p:sp>
      <p:sp>
        <p:nvSpPr>
          <p:cNvPr id="3" name="Content Placeholder 2"/>
          <p:cNvSpPr>
            <a:spLocks noGrp="1"/>
          </p:cNvSpPr>
          <p:nvPr>
            <p:ph idx="1"/>
          </p:nvPr>
        </p:nvSpPr>
        <p:spPr/>
        <p:txBody>
          <a:bodyPr>
            <a:normAutofit/>
          </a:bodyPr>
          <a:lstStyle/>
          <a:p>
            <a:r>
              <a:rPr lang="en-US" b="1" dirty="0" smtClean="0"/>
              <a:t>Neurons are not isolated</a:t>
            </a:r>
          </a:p>
          <a:p>
            <a:r>
              <a:rPr lang="en-US" b="1" dirty="0" smtClean="0"/>
              <a:t>Neurons are connected</a:t>
            </a:r>
          </a:p>
          <a:p>
            <a:r>
              <a:rPr lang="en-US" b="1" dirty="0" smtClean="0"/>
              <a:t>Neural connections are probably functionally important</a:t>
            </a:r>
          </a:p>
        </p:txBody>
      </p:sp>
    </p:spTree>
    <p:extLst>
      <p:ext uri="{BB962C8B-B14F-4D97-AF65-F5344CB8AC3E}">
        <p14:creationId xmlns:p14="http://schemas.microsoft.com/office/powerpoint/2010/main" val="4108947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 are Connected</a:t>
            </a:r>
          </a:p>
        </p:txBody>
      </p:sp>
      <p:sp>
        <p:nvSpPr>
          <p:cNvPr id="3" name="Content Placeholder 2"/>
          <p:cNvSpPr>
            <a:spLocks noGrp="1"/>
          </p:cNvSpPr>
          <p:nvPr>
            <p:ph idx="1"/>
          </p:nvPr>
        </p:nvSpPr>
        <p:spPr/>
        <p:txBody>
          <a:bodyPr/>
          <a:lstStyle/>
          <a:p>
            <a:r>
              <a:rPr lang="en-US" dirty="0" smtClean="0"/>
              <a:t>How to measure </a:t>
            </a:r>
            <a:r>
              <a:rPr lang="en-US" dirty="0"/>
              <a:t>neural connectivity?</a:t>
            </a:r>
          </a:p>
          <a:p>
            <a:pPr lvl="1"/>
            <a:r>
              <a:rPr lang="en-US" dirty="0"/>
              <a:t>Anatomical Connectivity</a:t>
            </a:r>
          </a:p>
          <a:p>
            <a:pPr lvl="1"/>
            <a:r>
              <a:rPr lang="en-US" dirty="0"/>
              <a:t>Effective Connectivity</a:t>
            </a:r>
          </a:p>
          <a:p>
            <a:pPr lvl="1"/>
            <a:r>
              <a:rPr lang="en-US" dirty="0"/>
              <a:t>Functional Connectivity</a:t>
            </a:r>
          </a:p>
          <a:p>
            <a:endParaRPr lang="en-US" dirty="0"/>
          </a:p>
        </p:txBody>
      </p:sp>
    </p:spTree>
    <p:extLst>
      <p:ext uri="{BB962C8B-B14F-4D97-AF65-F5344CB8AC3E}">
        <p14:creationId xmlns:p14="http://schemas.microsoft.com/office/powerpoint/2010/main" val="1318490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Anatomical Connectivity</a:t>
            </a:r>
            <a:endParaRPr lang="en-US"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8415" r="33025" b="-8415"/>
          <a:stretch>
            <a:fillRect/>
          </a:stretch>
        </p:blipFill>
        <p:spPr>
          <a:xfrm>
            <a:off x="1397000" y="1102420"/>
            <a:ext cx="6350000" cy="5214243"/>
          </a:xfrm>
        </p:spPr>
      </p:pic>
      <p:sp>
        <p:nvSpPr>
          <p:cNvPr id="5" name="TextBox 4"/>
          <p:cNvSpPr txBox="1"/>
          <p:nvPr/>
        </p:nvSpPr>
        <p:spPr>
          <a:xfrm>
            <a:off x="6825296" y="6391418"/>
            <a:ext cx="2101217" cy="369332"/>
          </a:xfrm>
          <a:prstGeom prst="rect">
            <a:avLst/>
          </a:prstGeom>
          <a:noFill/>
        </p:spPr>
        <p:txBody>
          <a:bodyPr wrap="square" rtlCol="0">
            <a:spAutoFit/>
          </a:bodyPr>
          <a:lstStyle/>
          <a:p>
            <a:pPr algn="r"/>
            <a:r>
              <a:rPr lang="en-US" dirty="0" smtClean="0">
                <a:latin typeface="Gill Sans Light"/>
              </a:rPr>
              <a:t>Bock et al. 2011</a:t>
            </a:r>
            <a:endParaRPr lang="en-US" dirty="0">
              <a:latin typeface="Gill Sans Light"/>
            </a:endParaRPr>
          </a:p>
        </p:txBody>
      </p:sp>
    </p:spTree>
    <p:extLst>
      <p:ext uri="{BB962C8B-B14F-4D97-AF65-F5344CB8AC3E}">
        <p14:creationId xmlns:p14="http://schemas.microsoft.com/office/powerpoint/2010/main" val="2286848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10475</TotalTime>
  <Words>2052</Words>
  <Application>Microsoft Office PowerPoint</Application>
  <PresentationFormat>On-screen Show (4:3)</PresentationFormat>
  <Paragraphs>319</Paragraphs>
  <Slides>47</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Arial</vt:lpstr>
      <vt:lpstr>Calibri</vt:lpstr>
      <vt:lpstr>Cambria Math</vt:lpstr>
      <vt:lpstr>Courier New</vt:lpstr>
      <vt:lpstr>Gill Sans Light</vt:lpstr>
      <vt:lpstr>Lucida Grande</vt:lpstr>
      <vt:lpstr>Office Theme</vt:lpstr>
      <vt:lpstr>Equation</vt:lpstr>
      <vt:lpstr>Graph Theory and Connectivity</vt:lpstr>
      <vt:lpstr>What is a graph?</vt:lpstr>
      <vt:lpstr>Different types of graphs</vt:lpstr>
      <vt:lpstr>Matrix Form</vt:lpstr>
      <vt:lpstr>Why do we care about graphs?</vt:lpstr>
      <vt:lpstr>Neurons are Connected</vt:lpstr>
      <vt:lpstr>Neurons are Connected</vt:lpstr>
      <vt:lpstr>Neurons are Connected</vt:lpstr>
      <vt:lpstr>Anatomical Connectivity</vt:lpstr>
      <vt:lpstr>Anatomical Connectivity</vt:lpstr>
      <vt:lpstr>Effective Connectivity</vt:lpstr>
      <vt:lpstr>Effective/Functional Connectivity</vt:lpstr>
      <vt:lpstr>Functional Connectivity</vt:lpstr>
      <vt:lpstr>Now what?</vt:lpstr>
      <vt:lpstr>C elegans adjacency matrix</vt:lpstr>
      <vt:lpstr>Now what?</vt:lpstr>
      <vt:lpstr>Graph Priors</vt:lpstr>
      <vt:lpstr>Random Graphs</vt:lpstr>
      <vt:lpstr>Regular Graphs</vt:lpstr>
      <vt:lpstr>Small-World Graphs</vt:lpstr>
      <vt:lpstr>Graph measures</vt:lpstr>
      <vt:lpstr>Motif Frequencies</vt:lpstr>
      <vt:lpstr>Motif Frequencies</vt:lpstr>
      <vt:lpstr>Motifs: Random Prior</vt:lpstr>
      <vt:lpstr>Motifs: C elegans vs. Random</vt:lpstr>
      <vt:lpstr>Clustering Coefficient</vt:lpstr>
      <vt:lpstr>Clustering Coefficient</vt:lpstr>
      <vt:lpstr>Clustering Coefficient</vt:lpstr>
      <vt:lpstr>Characteristic Path Length</vt:lpstr>
      <vt:lpstr>Characteristic Path Length</vt:lpstr>
      <vt:lpstr>Minimum Path Length Solution</vt:lpstr>
      <vt:lpstr>Characteristic Path Length</vt:lpstr>
      <vt:lpstr>L and C of prior graphs</vt:lpstr>
      <vt:lpstr>L and C of prior graphs</vt:lpstr>
      <vt:lpstr>“Sweet Spot”</vt:lpstr>
      <vt:lpstr>PowerPoint Presentation</vt:lpstr>
      <vt:lpstr>Tree Shrew Small World</vt:lpstr>
      <vt:lpstr>Degree Distributions</vt:lpstr>
      <vt:lpstr>Hubs: High-Degree Nodes</vt:lpstr>
      <vt:lpstr>Random Networks</vt:lpstr>
      <vt:lpstr>Random Networks</vt:lpstr>
      <vt:lpstr>Real Networks</vt:lpstr>
      <vt:lpstr>Scale Invariance</vt:lpstr>
      <vt:lpstr>Scale Free Networks</vt:lpstr>
      <vt:lpstr>Real Networks: Low k behavior</vt:lpstr>
      <vt:lpstr>C. Elegans</vt:lpstr>
      <vt:lpstr>Recap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Connectivity and Graph Theory</dc:title>
  <dc:creator>Justin Lieber</dc:creator>
  <cp:lastModifiedBy>James Goodman</cp:lastModifiedBy>
  <cp:revision>283</cp:revision>
  <dcterms:created xsi:type="dcterms:W3CDTF">2013-02-19T14:52:58Z</dcterms:created>
  <dcterms:modified xsi:type="dcterms:W3CDTF">2016-05-09T02:31:57Z</dcterms:modified>
</cp:coreProperties>
</file>